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7" r:id="rId2"/>
  </p:sldMasterIdLst>
  <p:notesMasterIdLst>
    <p:notesMasterId r:id="rId22"/>
  </p:notesMasterIdLst>
  <p:sldIdLst>
    <p:sldId id="276" r:id="rId3"/>
    <p:sldId id="258" r:id="rId4"/>
    <p:sldId id="257" r:id="rId5"/>
    <p:sldId id="277" r:id="rId6"/>
    <p:sldId id="259" r:id="rId7"/>
    <p:sldId id="261" r:id="rId8"/>
    <p:sldId id="263" r:id="rId9"/>
    <p:sldId id="260" r:id="rId10"/>
    <p:sldId id="262" r:id="rId11"/>
    <p:sldId id="269" r:id="rId12"/>
    <p:sldId id="264" r:id="rId13"/>
    <p:sldId id="266" r:id="rId14"/>
    <p:sldId id="268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07E32"/>
    <a:srgbClr val="67A041"/>
    <a:srgbClr val="A8B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F7F26B-50BE-4B90-BBAD-94363C730E70}" v="6" dt="2018-10-18T19:04:48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6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5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xi Qiu" userId="2835ca6ba4230f20" providerId="LiveId" clId="{D6F7F26B-50BE-4B90-BBAD-94363C730E70}"/>
    <pc:docChg chg="addSld modSld sldOrd">
      <pc:chgData name="Chenxi Qiu" userId="2835ca6ba4230f20" providerId="LiveId" clId="{D6F7F26B-50BE-4B90-BBAD-94363C730E70}" dt="2018-10-18T19:04:48.576" v="4" actId="207"/>
      <pc:docMkLst>
        <pc:docMk/>
      </pc:docMkLst>
      <pc:sldChg chg="modSp">
        <pc:chgData name="Chenxi Qiu" userId="2835ca6ba4230f20" providerId="LiveId" clId="{D6F7F26B-50BE-4B90-BBAD-94363C730E70}" dt="2018-10-18T19:04:48.576" v="4" actId="207"/>
        <pc:sldMkLst>
          <pc:docMk/>
          <pc:sldMk cId="4033933710" sldId="256"/>
        </pc:sldMkLst>
        <pc:spChg chg="mod">
          <ac:chgData name="Chenxi Qiu" userId="2835ca6ba4230f20" providerId="LiveId" clId="{D6F7F26B-50BE-4B90-BBAD-94363C730E70}" dt="2018-10-18T19:04:33.014" v="3" actId="207"/>
          <ac:spMkLst>
            <pc:docMk/>
            <pc:sldMk cId="4033933710" sldId="256"/>
            <ac:spMk id="17" creationId="{FD66C9E8-CE61-4A3D-BEF3-E5AB1346365D}"/>
          </ac:spMkLst>
        </pc:spChg>
        <pc:spChg chg="mod">
          <ac:chgData name="Chenxi Qiu" userId="2835ca6ba4230f20" providerId="LiveId" clId="{D6F7F26B-50BE-4B90-BBAD-94363C730E70}" dt="2018-10-18T19:04:48.576" v="4" actId="207"/>
          <ac:spMkLst>
            <pc:docMk/>
            <pc:sldMk cId="4033933710" sldId="256"/>
            <ac:spMk id="18" creationId="{ED2C6FD9-B817-4B76-A364-6A37863579E3}"/>
          </ac:spMkLst>
        </pc:spChg>
      </pc:sldChg>
      <pc:sldChg chg="add ord">
        <pc:chgData name="Chenxi Qiu" userId="2835ca6ba4230f20" providerId="LiveId" clId="{D6F7F26B-50BE-4B90-BBAD-94363C730E70}" dt="2018-10-18T19:00:20.426" v="1"/>
        <pc:sldMkLst>
          <pc:docMk/>
          <pc:sldMk cId="1804464680" sldId="25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E3E9A-BAE1-435A-92E7-1B19A7E89171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D734-B365-4FFE-9B0E-36405F1FAB1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23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809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4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79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03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86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00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47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20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389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06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91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283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189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6427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52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6542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80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52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5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21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41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272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204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9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05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42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91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23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88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4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3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26-10-2018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A273E9-B73F-4071-BCEA-AD3C272F935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4EAA1D-E7FC-435F-A036-B4ED0817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7D46264-6571-474A-8EC6-116F049AD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447" y="6011555"/>
            <a:ext cx="9144000" cy="153987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</a:rPr>
              <a:t>Cloud: </a:t>
            </a:r>
            <a:r>
              <a:rPr lang="nl-NL" dirty="0" err="1">
                <a:solidFill>
                  <a:schemeClr val="bg1"/>
                </a:solidFill>
              </a:rPr>
              <a:t>parcel</a:t>
            </a:r>
            <a:r>
              <a:rPr lang="nl-NL" dirty="0">
                <a:solidFill>
                  <a:schemeClr val="bg1"/>
                </a:solidFill>
              </a:rPr>
              <a:t>? Model?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93231001-78FE-4E28-9860-BED0460E9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43348"/>
            <a:ext cx="9144000" cy="1655762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Chenxi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Qiu</a:t>
            </a:r>
            <a:r>
              <a:rPr lang="nl-NL" dirty="0">
                <a:solidFill>
                  <a:schemeClr val="bg1"/>
                </a:solidFill>
              </a:rPr>
              <a:t> &amp; Edward Groot</a:t>
            </a:r>
          </a:p>
        </p:txBody>
      </p:sp>
    </p:spTree>
    <p:extLst>
      <p:ext uri="{BB962C8B-B14F-4D97-AF65-F5344CB8AC3E}">
        <p14:creationId xmlns:p14="http://schemas.microsoft.com/office/powerpoint/2010/main" val="236817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8C20A91F-23D9-40B0-9623-5E8413AFEE20}"/>
              </a:ext>
            </a:extLst>
          </p:cNvPr>
          <p:cNvPicPr/>
          <p:nvPr/>
        </p:nvPicPr>
        <p:blipFill rotWithShape="1">
          <a:blip r:embed="rId2"/>
          <a:srcRect l="71700" t="51909" r="11874" b="11161"/>
          <a:stretch/>
        </p:blipFill>
        <p:spPr>
          <a:xfrm>
            <a:off x="1990814" y="3754794"/>
            <a:ext cx="1872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BDE143B-482B-487D-B5A1-970CE1F999EE}"/>
              </a:ext>
            </a:extLst>
          </p:cNvPr>
          <p:cNvPicPr/>
          <p:nvPr/>
        </p:nvPicPr>
        <p:blipFill rotWithShape="1">
          <a:blip r:embed="rId3"/>
          <a:srcRect l="3000" t="45752" r="42760" b="5731"/>
          <a:stretch/>
        </p:blipFill>
        <p:spPr>
          <a:xfrm>
            <a:off x="3854435" y="3697743"/>
            <a:ext cx="4697997" cy="291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0A2BF0-D171-442A-86B0-ED917923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Sensitive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</p:spPr>
            <p:txBody>
              <a:bodyPr>
                <a:normAutofit/>
              </a:bodyPr>
              <a:lstStyle/>
              <a:p>
                <a:r>
                  <a:rPr lang="nl-NL" sz="2200" dirty="0"/>
                  <a:t>Both momentum </a:t>
                </a:r>
                <a:r>
                  <a:rPr lang="nl-NL" sz="2200" dirty="0" err="1"/>
                  <a:t>eq</a:t>
                </a:r>
                <a:r>
                  <a:rPr lang="nl-NL" sz="2200" dirty="0"/>
                  <a:t>. </a:t>
                </a:r>
                <a:r>
                  <a:rPr lang="nl-NL" sz="2200" dirty="0" err="1"/>
                  <a:t>and</a:t>
                </a:r>
                <a:r>
                  <a:rPr lang="nl-NL" sz="2200" dirty="0"/>
                  <a:t> </a:t>
                </a:r>
                <a:r>
                  <a:rPr lang="nl-NL" sz="2200" dirty="0" err="1"/>
                  <a:t>phase</a:t>
                </a:r>
                <a:r>
                  <a:rPr lang="nl-NL" sz="2200" dirty="0"/>
                  <a:t> of </a:t>
                </a:r>
                <a:r>
                  <a:rPr lang="nl-NL" sz="2200" dirty="0" err="1"/>
                  <a:t>the</a:t>
                </a:r>
                <a:r>
                  <a:rPr lang="nl-NL" sz="2200" dirty="0"/>
                  <a:t> </a:t>
                </a:r>
                <a:r>
                  <a:rPr lang="nl-NL" sz="2200" dirty="0" err="1"/>
                  <a:t>cloud</a:t>
                </a:r>
                <a:r>
                  <a:rPr lang="nl-NL" sz="2200" dirty="0"/>
                  <a:t> content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NL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nl-NL" sz="220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  <a:blipFill>
                <a:blip r:embed="rId4"/>
                <a:stretch>
                  <a:fillRect l="-414" t="-9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ijl: omhoog 5">
            <a:extLst>
              <a:ext uri="{FF2B5EF4-FFF2-40B4-BE49-F238E27FC236}">
                <a16:creationId xmlns:a16="http://schemas.microsoft.com/office/drawing/2014/main" id="{AFA81E3D-3AC4-4623-9FAE-E2B5C35269FC}"/>
              </a:ext>
            </a:extLst>
          </p:cNvPr>
          <p:cNvSpPr/>
          <p:nvPr/>
        </p:nvSpPr>
        <p:spPr>
          <a:xfrm rot="10800000">
            <a:off x="3050355" y="3396304"/>
            <a:ext cx="363894" cy="6801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2A33DD2B-1897-4275-9608-4995BC90D0E2}"/>
              </a:ext>
            </a:extLst>
          </p:cNvPr>
          <p:cNvCxnSpPr>
            <a:cxnSpLocks/>
          </p:cNvCxnSpPr>
          <p:nvPr/>
        </p:nvCxnSpPr>
        <p:spPr>
          <a:xfrm>
            <a:off x="2926814" y="5446251"/>
            <a:ext cx="3855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jl: omhoog 9">
            <a:extLst>
              <a:ext uri="{FF2B5EF4-FFF2-40B4-BE49-F238E27FC236}">
                <a16:creationId xmlns:a16="http://schemas.microsoft.com/office/drawing/2014/main" id="{B5F237F3-3C3B-4A71-B6E6-B180BCC1BEEC}"/>
              </a:ext>
            </a:extLst>
          </p:cNvPr>
          <p:cNvSpPr/>
          <p:nvPr/>
        </p:nvSpPr>
        <p:spPr>
          <a:xfrm rot="7557376">
            <a:off x="4475180" y="3052955"/>
            <a:ext cx="363895" cy="11859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hoog 10">
            <a:extLst>
              <a:ext uri="{FF2B5EF4-FFF2-40B4-BE49-F238E27FC236}">
                <a16:creationId xmlns:a16="http://schemas.microsoft.com/office/drawing/2014/main" id="{87DF0450-2F43-49E7-9E73-327B56865C31}"/>
              </a:ext>
            </a:extLst>
          </p:cNvPr>
          <p:cNvSpPr/>
          <p:nvPr/>
        </p:nvSpPr>
        <p:spPr>
          <a:xfrm rot="10800000">
            <a:off x="4473475" y="3268872"/>
            <a:ext cx="363895" cy="832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6DD5938-1DA3-4CF4-A12F-28BECE8EFC21}"/>
              </a:ext>
            </a:extLst>
          </p:cNvPr>
          <p:cNvCxnSpPr>
            <a:cxnSpLocks/>
          </p:cNvCxnSpPr>
          <p:nvPr/>
        </p:nvCxnSpPr>
        <p:spPr>
          <a:xfrm>
            <a:off x="4511298" y="4320893"/>
            <a:ext cx="3514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E2563CCE-62A2-4336-888E-48A8DE3FFDE7}"/>
              </a:ext>
            </a:extLst>
          </p:cNvPr>
          <p:cNvSpPr txBox="1"/>
          <p:nvPr/>
        </p:nvSpPr>
        <p:spPr>
          <a:xfrm>
            <a:off x="8060342" y="4032722"/>
            <a:ext cx="776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 err="1"/>
              <a:t>T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032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3FC6-EB6F-4E3C-98CB-F89F3B8E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of </a:t>
            </a:r>
            <a:r>
              <a:rPr lang="el-GR" dirty="0"/>
              <a:t>μ</a:t>
            </a:r>
            <a:r>
              <a:rPr lang="nl-NL" sz="2600" dirty="0"/>
              <a:t>0 </a:t>
            </a:r>
            <a:r>
              <a:rPr lang="nl-NL" dirty="0"/>
              <a:t> to 2e-5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EB87CF-042D-4048-805A-290F2414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4422870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Mean areal precipitation of 4.29 mm</a:t>
            </a:r>
          </a:p>
          <a:p>
            <a:r>
              <a:rPr lang="nl-NL" dirty="0"/>
              <a:t> We </a:t>
            </a:r>
            <a:r>
              <a:rPr lang="nl-NL" dirty="0" err="1"/>
              <a:t>did</a:t>
            </a:r>
            <a:r>
              <a:rPr lang="nl-NL" dirty="0"/>
              <a:t> more </a:t>
            </a:r>
            <a:r>
              <a:rPr lang="nl-NL" dirty="0" err="1"/>
              <a:t>experiments</a:t>
            </a:r>
            <a:endParaRPr lang="nl-NL" dirty="0"/>
          </a:p>
        </p:txBody>
      </p:sp>
      <p:pic>
        <p:nvPicPr>
          <p:cNvPr id="10" name="Afbeelding 109">
            <a:extLst>
              <a:ext uri="{FF2B5EF4-FFF2-40B4-BE49-F238E27FC236}">
                <a16:creationId xmlns:a16="http://schemas.microsoft.com/office/drawing/2014/main" id="{CF5516CD-B4C7-4258-A456-D74DB67F42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936" y="1690688"/>
            <a:ext cx="5511296" cy="3685945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104F789D-6E53-4832-B9B2-8ABEAE9FAE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327" y="3823970"/>
            <a:ext cx="2879725" cy="1925955"/>
          </a:xfrm>
          <a:prstGeom prst="rect">
            <a:avLst/>
          </a:prstGeom>
        </p:spPr>
      </p:pic>
      <p:pic>
        <p:nvPicPr>
          <p:cNvPr id="11" name="Afbeelding 111">
            <a:extLst>
              <a:ext uri="{FF2B5EF4-FFF2-40B4-BE49-F238E27FC236}">
                <a16:creationId xmlns:a16="http://schemas.microsoft.com/office/drawing/2014/main" id="{E0BA8CF6-AB2A-46EA-9DBB-47D065DA96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841" y="1742770"/>
            <a:ext cx="5126039" cy="3550361"/>
          </a:xfrm>
          <a:prstGeom prst="rect">
            <a:avLst/>
          </a:prstGeom>
        </p:spPr>
      </p:pic>
      <p:pic>
        <p:nvPicPr>
          <p:cNvPr id="9" name="Afbeelding 74">
            <a:extLst>
              <a:ext uri="{FF2B5EF4-FFF2-40B4-BE49-F238E27FC236}">
                <a16:creationId xmlns:a16="http://schemas.microsoft.com/office/drawing/2014/main" id="{15602D78-24EE-4698-82B1-ED6A9C712EB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06948" y="4430799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D614-4360-4620-8CBB-EE41AA2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53B14-C8BF-4AE2-BE07-01E99411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sz="2600" dirty="0"/>
              <a:t>Reference </a:t>
            </a:r>
            <a:r>
              <a:rPr lang="nl-NL" sz="2600" dirty="0" err="1"/>
              <a:t>value</a:t>
            </a:r>
            <a:r>
              <a:rPr lang="nl-NL" sz="2600" dirty="0"/>
              <a:t>: 2500 m; </a:t>
            </a:r>
            <a:r>
              <a:rPr lang="nl-NL" sz="2600" dirty="0" err="1"/>
              <a:t>reasonable</a:t>
            </a:r>
            <a:r>
              <a:rPr lang="nl-NL" sz="2600" dirty="0"/>
              <a:t> </a:t>
            </a:r>
            <a:r>
              <a:rPr lang="nl-NL" sz="2600" dirty="0" err="1"/>
              <a:t>values</a:t>
            </a:r>
            <a:r>
              <a:rPr lang="nl-NL" sz="2600" dirty="0"/>
              <a:t> 300-5000 m</a:t>
            </a:r>
          </a:p>
          <a:p>
            <a:r>
              <a:rPr lang="nl-NL" sz="2600" dirty="0"/>
              <a:t>No </a:t>
            </a:r>
            <a:r>
              <a:rPr lang="nl-NL" sz="2600" dirty="0" err="1"/>
              <a:t>cloud</a:t>
            </a:r>
            <a:r>
              <a:rPr lang="nl-NL" sz="2600" dirty="0"/>
              <a:t> at 10 m </a:t>
            </a:r>
            <a:r>
              <a:rPr lang="nl-NL" sz="2600" dirty="0" err="1"/>
              <a:t>and</a:t>
            </a:r>
            <a:r>
              <a:rPr lang="nl-NL" sz="2600" dirty="0"/>
              <a:t> </a:t>
            </a:r>
            <a:r>
              <a:rPr lang="nl-NL" sz="2600" dirty="0" err="1"/>
              <a:t>negligible</a:t>
            </a:r>
            <a:r>
              <a:rPr lang="nl-NL" sz="2600" dirty="0"/>
              <a:t> at 100 m</a:t>
            </a:r>
          </a:p>
          <a:p>
            <a:r>
              <a:rPr lang="nl-NL" sz="2600" dirty="0"/>
              <a:t>At 500 m: </a:t>
            </a:r>
            <a:r>
              <a:rPr lang="nl-NL" sz="2600" dirty="0" err="1"/>
              <a:t>cloud</a:t>
            </a:r>
            <a:r>
              <a:rPr lang="nl-NL" sz="2600" dirty="0"/>
              <a:t> </a:t>
            </a:r>
            <a:r>
              <a:rPr lang="nl-NL" sz="2600" dirty="0" err="1"/>
              <a:t>with</a:t>
            </a:r>
            <a:r>
              <a:rPr lang="nl-NL" sz="2600" dirty="0"/>
              <a:t> </a:t>
            </a:r>
            <a:r>
              <a:rPr lang="nl-NL" sz="2600" dirty="0" err="1"/>
              <a:t>negligble</a:t>
            </a:r>
            <a:r>
              <a:rPr lang="nl-NL" sz="2600" dirty="0"/>
              <a:t> ice content, </a:t>
            </a:r>
            <a:r>
              <a:rPr lang="nl-NL" sz="2600" dirty="0" err="1"/>
              <a:t>very</a:t>
            </a:r>
            <a:r>
              <a:rPr lang="nl-NL" sz="2600" dirty="0"/>
              <a:t> </a:t>
            </a:r>
            <a:r>
              <a:rPr lang="nl-NL" sz="2600" dirty="0" err="1"/>
              <a:t>little</a:t>
            </a:r>
            <a:r>
              <a:rPr lang="nl-NL" sz="2600" dirty="0"/>
              <a:t> </a:t>
            </a:r>
            <a:r>
              <a:rPr lang="nl-NL" sz="2600" dirty="0" err="1"/>
              <a:t>precipitation</a:t>
            </a:r>
            <a:r>
              <a:rPr lang="nl-NL" sz="2600" dirty="0"/>
              <a:t> (&lt;0.1 mm)</a:t>
            </a:r>
          </a:p>
          <a:p>
            <a:r>
              <a:rPr lang="nl-NL" sz="2600" dirty="0"/>
              <a:t>But </a:t>
            </a:r>
            <a:r>
              <a:rPr lang="nl-NL" sz="2600" dirty="0" err="1"/>
              <a:t>this</a:t>
            </a:r>
            <a:r>
              <a:rPr lang="nl-NL" sz="2600" dirty="0"/>
              <a:t> </a:t>
            </a:r>
            <a:r>
              <a:rPr lang="nl-NL" sz="2600" dirty="0" err="1"/>
              <a:t>cloud</a:t>
            </a:r>
            <a:r>
              <a:rPr lang="nl-NL" sz="2600" dirty="0"/>
              <a:t> has </a:t>
            </a:r>
            <a:r>
              <a:rPr lang="nl-NL" sz="2600" dirty="0" err="1"/>
              <a:t>relevance</a:t>
            </a:r>
            <a:r>
              <a:rPr lang="nl-NL" sz="2600" dirty="0"/>
              <a:t>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environmental</a:t>
            </a:r>
            <a:r>
              <a:rPr lang="nl-NL" sz="2600" dirty="0"/>
              <a:t> </a:t>
            </a:r>
            <a:r>
              <a:rPr lang="nl-NL" sz="2600" dirty="0" err="1"/>
              <a:t>moisture</a:t>
            </a:r>
            <a:r>
              <a:rPr lang="nl-NL" sz="2600" dirty="0"/>
              <a:t> at </a:t>
            </a:r>
            <a:r>
              <a:rPr lang="nl-NL" sz="2600" dirty="0" err="1"/>
              <a:t>z</a:t>
            </a:r>
            <a:r>
              <a:rPr lang="nl-NL" sz="2600" dirty="0"/>
              <a:t> = 2.5-3 km</a:t>
            </a:r>
          </a:p>
          <a:p>
            <a:r>
              <a:rPr lang="nl-NL" sz="2600" dirty="0" err="1"/>
              <a:t>With</a:t>
            </a:r>
            <a:r>
              <a:rPr lang="nl-NL" sz="2600" dirty="0"/>
              <a:t> 2500 m: </a:t>
            </a:r>
            <a:r>
              <a:rPr lang="nl-NL" sz="2600" dirty="0" err="1"/>
              <a:t>result</a:t>
            </a:r>
            <a:r>
              <a:rPr lang="nl-NL" sz="2600" dirty="0"/>
              <a:t> </a:t>
            </a:r>
            <a:r>
              <a:rPr lang="nl-NL" sz="2600" dirty="0" err="1"/>
              <a:t>already</a:t>
            </a:r>
            <a:r>
              <a:rPr lang="nl-NL" sz="2600" dirty="0"/>
              <a:t> </a:t>
            </a:r>
            <a:r>
              <a:rPr lang="nl-NL" sz="2600" dirty="0" err="1"/>
              <a:t>shown</a:t>
            </a:r>
            <a:r>
              <a:rPr lang="nl-NL" sz="2600" dirty="0"/>
              <a:t> as “full </a:t>
            </a:r>
            <a:r>
              <a:rPr lang="nl-NL" sz="2600" dirty="0" err="1"/>
              <a:t>entrainment</a:t>
            </a:r>
            <a:r>
              <a:rPr lang="nl-NL" sz="2600" dirty="0"/>
              <a:t>”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3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AD8F9-61D4-43C3-B4D3-66D44DA9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r>
              <a:rPr lang="nl-NL" dirty="0"/>
              <a:t>: 5000 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ECCF60-71B5-44ED-BD41-5C36A6392B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591" y="1690688"/>
            <a:ext cx="5238998" cy="35037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34F0CB6-650B-4FD5-ACDE-568F38B132F9}"/>
              </a:ext>
            </a:extLst>
          </p:cNvPr>
          <p:cNvSpPr txBox="1"/>
          <p:nvPr/>
        </p:nvSpPr>
        <p:spPr>
          <a:xfrm>
            <a:off x="838200" y="5701004"/>
            <a:ext cx="52389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/>
              <a:t>Mean areal precipitation is 9.22 mm.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092930-2273-4496-AF1F-A07CAEA4D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4710" y="1690688"/>
            <a:ext cx="5058946" cy="3503789"/>
          </a:xfrm>
          <a:prstGeom prst="rect">
            <a:avLst/>
          </a:prstGeom>
        </p:spPr>
      </p:pic>
      <p:pic>
        <p:nvPicPr>
          <p:cNvPr id="12" name="Afbeelding 1">
            <a:extLst>
              <a:ext uri="{FF2B5EF4-FFF2-40B4-BE49-F238E27FC236}">
                <a16:creationId xmlns:a16="http://schemas.microsoft.com/office/drawing/2014/main" id="{B5C2268E-8D92-4163-973F-432C17F505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821" y="3429000"/>
            <a:ext cx="2879725" cy="1925955"/>
          </a:xfrm>
          <a:prstGeom prst="rect">
            <a:avLst/>
          </a:prstGeom>
        </p:spPr>
      </p:pic>
      <p:pic>
        <p:nvPicPr>
          <p:cNvPr id="13" name="Afbeelding 74">
            <a:extLst>
              <a:ext uri="{FF2B5EF4-FFF2-40B4-BE49-F238E27FC236}">
                <a16:creationId xmlns:a16="http://schemas.microsoft.com/office/drawing/2014/main" id="{85BDE278-9FCE-4759-8AE5-181C9D229D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03931" y="4170044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9DDA9-E5EA-448A-9FA9-23122FCC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water </a:t>
            </a:r>
            <a:r>
              <a:rPr lang="nl-NL" dirty="0" err="1"/>
              <a:t>to</a:t>
            </a:r>
            <a:r>
              <a:rPr lang="nl-NL" dirty="0"/>
              <a:t> ice </a:t>
            </a:r>
            <a:r>
              <a:rPr lang="nl-NL" dirty="0" err="1"/>
              <a:t>conversion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5281AA-9F0C-4F28-9024-D59857D94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907"/>
            <a:ext cx="10515600" cy="1625457"/>
          </a:xfrm>
        </p:spPr>
        <p:txBody>
          <a:bodyPr>
            <a:normAutofit fontScale="92500" lnSpcReduction="20000"/>
          </a:bodyPr>
          <a:lstStyle/>
          <a:p>
            <a:r>
              <a:rPr lang="nl-NL" dirty="0"/>
              <a:t>If we set the ice initiation lower, little ice is initiated and less (mostly “warm”) precipitation can be produced</a:t>
            </a:r>
          </a:p>
          <a:p>
            <a:r>
              <a:rPr lang="nl-NL" dirty="0"/>
              <a:t>At </a:t>
            </a:r>
            <a:r>
              <a:rPr lang="nl-NL" dirty="0" err="1"/>
              <a:t>superfast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: 100% ice at ±260 K</a:t>
            </a:r>
          </a:p>
          <a:p>
            <a:r>
              <a:rPr lang="nl-NL" dirty="0"/>
              <a:t>Heat of </a:t>
            </a:r>
            <a:r>
              <a:rPr lang="nl-NL" dirty="0" err="1"/>
              <a:t>fusion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important </a:t>
            </a:r>
            <a:r>
              <a:rPr lang="nl-NL" dirty="0" err="1"/>
              <a:t>buoyancy</a:t>
            </a:r>
            <a:r>
              <a:rPr lang="nl-NL" dirty="0"/>
              <a:t> push, </a:t>
            </a:r>
            <a:r>
              <a:rPr lang="nl-NL" dirty="0" err="1"/>
              <a:t>although</a:t>
            </a:r>
            <a:r>
              <a:rPr lang="nl-NL" dirty="0"/>
              <a:t> small (&lt; 2K)</a:t>
            </a:r>
          </a:p>
          <a:p>
            <a:pPr marL="0" indent="0">
              <a:buNone/>
            </a:pPr>
            <a:r>
              <a:rPr lang="nl-NL" dirty="0" err="1"/>
              <a:t>Cconv</a:t>
            </a:r>
            <a:r>
              <a:rPr lang="nl-NL" dirty="0"/>
              <a:t>=25		                                                             Cconv=1</a:t>
            </a:r>
          </a:p>
          <a:p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DB074-BC38-4F30-AA71-0EE97D9A52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28602" y="3809364"/>
            <a:ext cx="432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B14E7-4C4E-4C5A-B883-8D6485BE4F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0129" y="3799671"/>
            <a:ext cx="4320000" cy="2880000"/>
          </a:xfrm>
          <a:prstGeom prst="rect">
            <a:avLst/>
          </a:prstGeom>
        </p:spPr>
      </p:pic>
      <p:pic>
        <p:nvPicPr>
          <p:cNvPr id="10" name="Picture 132">
            <a:extLst>
              <a:ext uri="{FF2B5EF4-FFF2-40B4-BE49-F238E27FC236}">
                <a16:creationId xmlns:a16="http://schemas.microsoft.com/office/drawing/2014/main" id="{B1266E8F-21E5-4E57-8769-FEE923CFA4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60798" y="3743685"/>
            <a:ext cx="4320000" cy="2880000"/>
          </a:xfrm>
          <a:prstGeom prst="rect">
            <a:avLst/>
          </a:prstGeom>
        </p:spPr>
      </p:pic>
      <p:pic>
        <p:nvPicPr>
          <p:cNvPr id="11" name="Picture 137">
            <a:extLst>
              <a:ext uri="{FF2B5EF4-FFF2-40B4-BE49-F238E27FC236}">
                <a16:creationId xmlns:a16="http://schemas.microsoft.com/office/drawing/2014/main" id="{57840C2A-D953-459B-B3C3-C0A545A7E0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726" y="3743685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AF950-99E1-47B5-9898-05B147DE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upper</a:t>
            </a:r>
            <a:r>
              <a:rPr lang="nl-NL" dirty="0"/>
              <a:t> air </a:t>
            </a:r>
            <a:r>
              <a:rPr lang="nl-NL" dirty="0" err="1"/>
              <a:t>moisture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801D1-F5F6-4361-8352-F56FC525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 err="1"/>
              <a:t>Reduction</a:t>
            </a:r>
            <a:r>
              <a:rPr lang="nl-NL" sz="2600" dirty="0"/>
              <a:t> of </a:t>
            </a:r>
            <a:r>
              <a:rPr lang="nl-NL" sz="2600" dirty="0" err="1"/>
              <a:t>moisture</a:t>
            </a:r>
            <a:r>
              <a:rPr lang="nl-NL" sz="2600" dirty="0"/>
              <a:t> </a:t>
            </a:r>
            <a:r>
              <a:rPr lang="nl-NL" sz="2600" dirty="0" err="1"/>
              <a:t>above</a:t>
            </a:r>
            <a:r>
              <a:rPr lang="nl-NL" sz="2600" dirty="0"/>
              <a:t> 2 km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161E4587-CBCD-4AE6-BD42-E45192328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1426"/>
              </p:ext>
            </p:extLst>
          </p:nvPr>
        </p:nvGraphicFramePr>
        <p:xfrm>
          <a:off x="601758" y="3232570"/>
          <a:ext cx="11303197" cy="230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630">
                  <a:extLst>
                    <a:ext uri="{9D8B030D-6E8A-4147-A177-3AD203B41FA5}">
                      <a16:colId xmlns:a16="http://schemas.microsoft.com/office/drawing/2014/main" val="2606592587"/>
                    </a:ext>
                  </a:extLst>
                </a:gridCol>
                <a:gridCol w="4024263">
                  <a:extLst>
                    <a:ext uri="{9D8B030D-6E8A-4147-A177-3AD203B41FA5}">
                      <a16:colId xmlns:a16="http://schemas.microsoft.com/office/drawing/2014/main" val="1914926846"/>
                    </a:ext>
                  </a:extLst>
                </a:gridCol>
                <a:gridCol w="5370304">
                  <a:extLst>
                    <a:ext uri="{9D8B030D-6E8A-4147-A177-3AD203B41FA5}">
                      <a16:colId xmlns:a16="http://schemas.microsoft.com/office/drawing/2014/main" val="3718566810"/>
                    </a:ext>
                  </a:extLst>
                </a:gridCol>
              </a:tblGrid>
              <a:tr h="478296">
                <a:tc>
                  <a:txBody>
                    <a:bodyPr/>
                    <a:lstStyle/>
                    <a:p>
                      <a:r>
                        <a:rPr lang="nl-NL" sz="2400" dirty="0" err="1"/>
                        <a:t>Reduction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Mean</a:t>
                      </a:r>
                      <a:r>
                        <a:rPr lang="nl-NL" sz="2400" dirty="0"/>
                        <a:t> </a:t>
                      </a:r>
                      <a:r>
                        <a:rPr lang="nl-NL" sz="2400" dirty="0" err="1"/>
                        <a:t>precipitation</a:t>
                      </a:r>
                      <a:r>
                        <a:rPr lang="nl-NL" sz="2400" dirty="0"/>
                        <a:t>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Cloud equilibrium </a:t>
                      </a:r>
                      <a:r>
                        <a:rPr lang="nl-NL" sz="2400" dirty="0" err="1"/>
                        <a:t>temperature</a:t>
                      </a:r>
                      <a:r>
                        <a:rPr lang="nl-NL" sz="2400" dirty="0"/>
                        <a:t> (K)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82512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5727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4401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4215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3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3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5" y="2239515"/>
            <a:ext cx="8825659" cy="3416300"/>
          </a:xfrm>
        </p:spPr>
        <p:txBody>
          <a:bodyPr>
            <a:normAutofit/>
          </a:bodyPr>
          <a:lstStyle/>
          <a:p>
            <a:r>
              <a:rPr lang="nl-NL" sz="2600" dirty="0" err="1"/>
              <a:t>Horizontal</a:t>
            </a:r>
            <a:r>
              <a:rPr lang="nl-NL" sz="2600" dirty="0"/>
              <a:t> </a:t>
            </a:r>
            <a:r>
              <a:rPr lang="nl-NL" sz="2600" dirty="0" err="1"/>
              <a:t>dynamics</a:t>
            </a:r>
            <a:r>
              <a:rPr lang="nl-NL" sz="2600" dirty="0"/>
              <a:t> </a:t>
            </a:r>
            <a:r>
              <a:rPr lang="nl-NL" sz="2600" dirty="0" err="1"/>
              <a:t>excluded</a:t>
            </a:r>
            <a:r>
              <a:rPr lang="nl-NL" sz="2600" dirty="0"/>
              <a:t> in </a:t>
            </a:r>
            <a:r>
              <a:rPr lang="nl-NL" sz="2600" dirty="0" err="1"/>
              <a:t>parcel</a:t>
            </a:r>
            <a:r>
              <a:rPr lang="nl-NL" sz="2600" dirty="0"/>
              <a:t> model, but </a:t>
            </a:r>
            <a:r>
              <a:rPr lang="nl-NL" sz="2600" dirty="0" err="1"/>
              <a:t>essential</a:t>
            </a:r>
            <a:r>
              <a:rPr lang="nl-NL" sz="2600" dirty="0"/>
              <a:t> as “</a:t>
            </a:r>
            <a:r>
              <a:rPr lang="nl-NL" sz="2600" dirty="0" err="1"/>
              <a:t>sorting</a:t>
            </a:r>
            <a:r>
              <a:rPr lang="nl-NL" sz="2600" dirty="0"/>
              <a:t> </a:t>
            </a:r>
            <a:r>
              <a:rPr lang="nl-NL" sz="2600" dirty="0" err="1"/>
              <a:t>mechanism</a:t>
            </a:r>
            <a:r>
              <a:rPr lang="nl-NL" sz="2600" dirty="0"/>
              <a:t>”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1CA6A9D-E94B-4825-B5DA-2185C837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79" y="3756697"/>
            <a:ext cx="5719233" cy="27327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61189F-C93B-4CAA-86FC-2A7C9AF094F7}"/>
              </a:ext>
            </a:extLst>
          </p:cNvPr>
          <p:cNvGrpSpPr/>
          <p:nvPr/>
        </p:nvGrpSpPr>
        <p:grpSpPr>
          <a:xfrm>
            <a:off x="447384" y="3040440"/>
            <a:ext cx="5725886" cy="3817257"/>
            <a:chOff x="447384" y="2862886"/>
            <a:chExt cx="5725886" cy="381725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FCC45E5-4BF8-45B8-81CA-E6D24A883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84" y="2862886"/>
              <a:ext cx="5725886" cy="3817257"/>
            </a:xfrm>
            <a:prstGeom prst="rect">
              <a:avLst/>
            </a:prstGeom>
          </p:spPr>
        </p:pic>
        <p:sp>
          <p:nvSpPr>
            <p:cNvPr id="7" name="Pijl: omhoog 6">
              <a:extLst>
                <a:ext uri="{FF2B5EF4-FFF2-40B4-BE49-F238E27FC236}">
                  <a16:creationId xmlns:a16="http://schemas.microsoft.com/office/drawing/2014/main" id="{B2A059C3-7F6C-4800-AD2B-5F783CA8F8F1}"/>
                </a:ext>
              </a:extLst>
            </p:cNvPr>
            <p:cNvSpPr/>
            <p:nvPr/>
          </p:nvSpPr>
          <p:spPr>
            <a:xfrm>
              <a:off x="1669001" y="4466504"/>
              <a:ext cx="656947" cy="1308033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FFFF00"/>
                </a:solidFill>
              </a:endParaRPr>
            </a:p>
          </p:txBody>
        </p:sp>
        <p:sp>
          <p:nvSpPr>
            <p:cNvPr id="10" name="Pijl: omlaag 9">
              <a:extLst>
                <a:ext uri="{FF2B5EF4-FFF2-40B4-BE49-F238E27FC236}">
                  <a16:creationId xmlns:a16="http://schemas.microsoft.com/office/drawing/2014/main" id="{FE5D7AB6-79B2-4190-A343-8D3B159F4C53}"/>
                </a:ext>
              </a:extLst>
            </p:cNvPr>
            <p:cNvSpPr/>
            <p:nvPr/>
          </p:nvSpPr>
          <p:spPr>
            <a:xfrm>
              <a:off x="3156749" y="4664982"/>
              <a:ext cx="172377" cy="41304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5886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81385"/>
          </a:xfrm>
        </p:spPr>
        <p:txBody>
          <a:bodyPr>
            <a:normAutofit fontScale="92500" lnSpcReduction="10000"/>
          </a:bodyPr>
          <a:lstStyle/>
          <a:p>
            <a:r>
              <a:rPr lang="nl-NL" sz="2600" dirty="0"/>
              <a:t>No </a:t>
            </a:r>
            <a:r>
              <a:rPr lang="nl-NL" sz="2600" dirty="0" err="1"/>
              <a:t>oscillatory</a:t>
            </a:r>
            <a:r>
              <a:rPr lang="nl-NL" sz="2600" dirty="0"/>
              <a:t> </a:t>
            </a:r>
            <a:r>
              <a:rPr lang="nl-NL" sz="2600" dirty="0" err="1"/>
              <a:t>behavior</a:t>
            </a:r>
            <a:r>
              <a:rPr lang="nl-NL" sz="2600" dirty="0"/>
              <a:t> in </a:t>
            </a:r>
            <a:r>
              <a:rPr lang="nl-NL" sz="2600" dirty="0" err="1"/>
              <a:t>reality</a:t>
            </a:r>
            <a:r>
              <a:rPr lang="nl-NL" sz="2600" dirty="0"/>
              <a:t>, but 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dissipation</a:t>
            </a:r>
            <a:r>
              <a:rPr lang="nl-NL" sz="2600" dirty="0"/>
              <a:t> or </a:t>
            </a:r>
            <a:r>
              <a:rPr lang="nl-NL" sz="2600" dirty="0" err="1"/>
              <a:t>persistance</a:t>
            </a:r>
            <a:r>
              <a:rPr lang="nl-NL" sz="2600" dirty="0"/>
              <a:t> </a:t>
            </a:r>
            <a:r>
              <a:rPr lang="nl-NL" sz="2600" dirty="0" err="1"/>
              <a:t>due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</a:t>
            </a:r>
            <a:r>
              <a:rPr lang="nl-NL" sz="2600" dirty="0" err="1"/>
              <a:t>role</a:t>
            </a:r>
            <a:r>
              <a:rPr lang="nl-NL" sz="2600" dirty="0"/>
              <a:t> of </a:t>
            </a:r>
            <a:r>
              <a:rPr lang="nl-NL" sz="2600" dirty="0" err="1"/>
              <a:t>horizontal</a:t>
            </a:r>
            <a:r>
              <a:rPr lang="nl-NL" sz="2600" dirty="0"/>
              <a:t> </a:t>
            </a:r>
            <a:r>
              <a:rPr lang="nl-NL" sz="2600" dirty="0" err="1"/>
              <a:t>dynamics</a:t>
            </a:r>
            <a:endParaRPr lang="nl-NL" sz="2600" dirty="0"/>
          </a:p>
          <a:p>
            <a:r>
              <a:rPr lang="nl-NL" sz="2600" dirty="0"/>
              <a:t>In </a:t>
            </a:r>
            <a:r>
              <a:rPr lang="nl-NL" sz="2600" dirty="0" err="1"/>
              <a:t>this</a:t>
            </a:r>
            <a:r>
              <a:rPr lang="nl-NL" sz="2600" dirty="0"/>
              <a:t> model, </a:t>
            </a:r>
            <a:r>
              <a:rPr lang="nl-NL" sz="2600" dirty="0" err="1"/>
              <a:t>condensed</a:t>
            </a:r>
            <a:r>
              <a:rPr lang="nl-NL" sz="2600" dirty="0"/>
              <a:t> water or ice is 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inside</a:t>
            </a:r>
            <a:r>
              <a:rPr lang="nl-NL" sz="2600" dirty="0"/>
              <a:t> or </a:t>
            </a:r>
            <a:r>
              <a:rPr lang="nl-NL" sz="2600" dirty="0" err="1"/>
              <a:t>outside</a:t>
            </a:r>
            <a:r>
              <a:rPr lang="nl-NL" sz="2600" dirty="0"/>
              <a:t> </a:t>
            </a:r>
            <a:r>
              <a:rPr lang="nl-NL" sz="2600" dirty="0" err="1"/>
              <a:t>the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r>
              <a:rPr lang="nl-NL" sz="2600" dirty="0"/>
              <a:t> but does </a:t>
            </a:r>
            <a:r>
              <a:rPr lang="nl-NL" sz="2600" dirty="0" err="1"/>
              <a:t>not</a:t>
            </a:r>
            <a:r>
              <a:rPr lang="nl-NL" sz="2600" dirty="0"/>
              <a:t> go </a:t>
            </a:r>
            <a:r>
              <a:rPr lang="nl-NL" sz="2600" dirty="0" err="1"/>
              <a:t>somewhere</a:t>
            </a:r>
            <a:endParaRPr lang="nl-NL" sz="2600" dirty="0"/>
          </a:p>
          <a:p>
            <a:pPr>
              <a:buFont typeface="Wingdings" panose="05000000000000000000" pitchFamily="2" charset="2"/>
              <a:buChar char="à"/>
            </a:pPr>
            <a:r>
              <a:rPr lang="nl-NL" sz="2600" dirty="0" err="1"/>
              <a:t>Interaction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r>
              <a:rPr lang="nl-NL" sz="2600" dirty="0"/>
              <a:t> &amp; </a:t>
            </a:r>
            <a:r>
              <a:rPr lang="nl-NL" sz="2600" dirty="0" err="1"/>
              <a:t>cloud</a:t>
            </a:r>
            <a:r>
              <a:rPr lang="nl-NL" sz="2600" dirty="0"/>
              <a:t> content</a:t>
            </a:r>
          </a:p>
          <a:p>
            <a:r>
              <a:rPr lang="nl-NL" sz="2600" dirty="0" err="1"/>
              <a:t>Limitation</a:t>
            </a:r>
            <a:r>
              <a:rPr lang="nl-NL" sz="2600" dirty="0"/>
              <a:t> of </a:t>
            </a:r>
            <a:r>
              <a:rPr lang="nl-NL" sz="2600" dirty="0" err="1"/>
              <a:t>parcel</a:t>
            </a:r>
            <a:r>
              <a:rPr lang="nl-NL" sz="2600" dirty="0"/>
              <a:t> model</a:t>
            </a:r>
          </a:p>
          <a:p>
            <a:r>
              <a:rPr lang="nl-NL" sz="2600" dirty="0"/>
              <a:t>But in </a:t>
            </a:r>
            <a:r>
              <a:rPr lang="nl-NL" sz="2600" dirty="0" err="1"/>
              <a:t>general</a:t>
            </a:r>
            <a:r>
              <a:rPr lang="nl-NL" sz="2600" dirty="0"/>
              <a:t> </a:t>
            </a:r>
            <a:r>
              <a:rPr lang="nl-NL" sz="2600" dirty="0" err="1"/>
              <a:t>the</a:t>
            </a:r>
            <a:r>
              <a:rPr lang="nl-NL" sz="2600" dirty="0"/>
              <a:t> </a:t>
            </a:r>
            <a:r>
              <a:rPr lang="nl-NL" sz="2600" dirty="0" err="1"/>
              <a:t>parameterizations</a:t>
            </a:r>
            <a:r>
              <a:rPr lang="nl-NL" sz="2600" dirty="0"/>
              <a:t> (</a:t>
            </a:r>
            <a:r>
              <a:rPr lang="nl-NL" sz="2600" dirty="0" err="1"/>
              <a:t>foremost</a:t>
            </a:r>
            <a:r>
              <a:rPr lang="nl-NL" sz="2600" dirty="0"/>
              <a:t> </a:t>
            </a:r>
            <a:r>
              <a:rPr lang="nl-NL" sz="2600" dirty="0" err="1"/>
              <a:t>conversion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ice) are </a:t>
            </a:r>
            <a:r>
              <a:rPr lang="nl-NL" sz="2600" dirty="0" err="1"/>
              <a:t>hugely</a:t>
            </a:r>
            <a:r>
              <a:rPr lang="nl-NL" sz="2600" dirty="0"/>
              <a:t> </a:t>
            </a:r>
            <a:r>
              <a:rPr lang="nl-NL" sz="2600" dirty="0" err="1"/>
              <a:t>simplified</a:t>
            </a:r>
            <a:endParaRPr lang="nl-NL" sz="2600" dirty="0"/>
          </a:p>
          <a:p>
            <a:r>
              <a:rPr lang="nl-NL" sz="2600" dirty="0"/>
              <a:t>No </a:t>
            </a:r>
            <a:r>
              <a:rPr lang="nl-NL" sz="2600" dirty="0" err="1"/>
              <a:t>sublimation</a:t>
            </a:r>
            <a:r>
              <a:rPr lang="nl-NL" sz="2600" dirty="0"/>
              <a:t>/</a:t>
            </a:r>
            <a:r>
              <a:rPr lang="nl-NL" sz="2600" dirty="0" err="1"/>
              <a:t>riming</a:t>
            </a:r>
            <a:r>
              <a:rPr lang="nl-NL" sz="2600" dirty="0"/>
              <a:t> (via liquid water)</a:t>
            </a:r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B731639-ED07-4680-9DF7-7C12EB41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1" t="3372" r="30328" b="-800"/>
          <a:stretch/>
        </p:blipFill>
        <p:spPr>
          <a:xfrm>
            <a:off x="4164563" y="1971307"/>
            <a:ext cx="1931437" cy="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37177-A056-4861-8DC4-BC3D644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E007F0-E954-4FFA-97EE-0C8C4366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04004"/>
            <a:ext cx="8825659" cy="3761789"/>
          </a:xfrm>
        </p:spPr>
        <p:txBody>
          <a:bodyPr>
            <a:noAutofit/>
          </a:bodyPr>
          <a:lstStyle/>
          <a:p>
            <a:r>
              <a:rPr lang="nl-NL" sz="2400" dirty="0"/>
              <a:t>The </a:t>
            </a:r>
            <a:r>
              <a:rPr lang="nl-NL" sz="2400" dirty="0" err="1"/>
              <a:t>parcel</a:t>
            </a:r>
            <a:r>
              <a:rPr lang="nl-NL" sz="2400" dirty="0"/>
              <a:t> model </a:t>
            </a: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us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illustrate</a:t>
            </a:r>
            <a:r>
              <a:rPr lang="nl-NL" sz="2400" dirty="0"/>
              <a:t> </a:t>
            </a:r>
            <a:r>
              <a:rPr lang="nl-NL" sz="2400" dirty="0" err="1"/>
              <a:t>some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senstivity</a:t>
            </a:r>
            <a:r>
              <a:rPr lang="nl-NL" sz="2400" dirty="0"/>
              <a:t> of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entrainment</a:t>
            </a:r>
            <a:r>
              <a:rPr lang="nl-NL" sz="2400" dirty="0"/>
              <a:t> </a:t>
            </a:r>
            <a:r>
              <a:rPr lang="nl-NL" sz="2400" dirty="0" err="1"/>
              <a:t>intensity</a:t>
            </a:r>
            <a:r>
              <a:rPr lang="nl-NL" sz="2400" dirty="0"/>
              <a:t>,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size</a:t>
            </a:r>
            <a:r>
              <a:rPr lang="nl-NL" sz="2400" dirty="0"/>
              <a:t>,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microphysics</a:t>
            </a:r>
            <a:r>
              <a:rPr lang="nl-NL" sz="2400" dirty="0"/>
              <a:t>, </a:t>
            </a:r>
            <a:r>
              <a:rPr lang="nl-NL" sz="2400" dirty="0" err="1"/>
              <a:t>initial</a:t>
            </a:r>
            <a:r>
              <a:rPr lang="nl-NL" sz="2400" dirty="0"/>
              <a:t>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environmental</a:t>
            </a:r>
            <a:r>
              <a:rPr lang="nl-NL" sz="2400" dirty="0"/>
              <a:t> </a:t>
            </a:r>
            <a:r>
              <a:rPr lang="nl-NL" sz="2400" dirty="0" err="1"/>
              <a:t>conditions</a:t>
            </a:r>
            <a:endParaRPr lang="nl-NL" sz="2400" dirty="0"/>
          </a:p>
          <a:p>
            <a:r>
              <a:rPr lang="nl-NL" sz="2400" dirty="0" err="1"/>
              <a:t>However</a:t>
            </a:r>
            <a:r>
              <a:rPr lang="nl-NL" sz="2400" dirty="0"/>
              <a:t>, </a:t>
            </a:r>
            <a:r>
              <a:rPr lang="nl-NL" sz="2400" dirty="0" err="1"/>
              <a:t>there</a:t>
            </a:r>
            <a:r>
              <a:rPr lang="nl-NL" sz="2400" dirty="0"/>
              <a:t> are important </a:t>
            </a:r>
            <a:r>
              <a:rPr lang="nl-NL" sz="2400" dirty="0" err="1"/>
              <a:t>limitations</a:t>
            </a:r>
            <a:r>
              <a:rPr lang="nl-NL" sz="2400" dirty="0"/>
              <a:t>: </a:t>
            </a:r>
          </a:p>
          <a:p>
            <a:pPr>
              <a:buFontTx/>
              <a:buChar char="-"/>
            </a:pPr>
            <a:r>
              <a:rPr lang="nl-NL" sz="2400" dirty="0"/>
              <a:t>no </a:t>
            </a:r>
            <a:r>
              <a:rPr lang="nl-NL" sz="2400" dirty="0" err="1"/>
              <a:t>horizontal</a:t>
            </a:r>
            <a:r>
              <a:rPr lang="nl-NL" sz="2400" dirty="0"/>
              <a:t> wind field  </a:t>
            </a:r>
          </a:p>
          <a:p>
            <a:r>
              <a:rPr lang="nl-NL" sz="2400" dirty="0" err="1"/>
              <a:t>Feedbacks</a:t>
            </a:r>
            <a:r>
              <a:rPr lang="nl-NL" sz="2400" dirty="0"/>
              <a:t>, </a:t>
            </a:r>
            <a:r>
              <a:rPr lang="nl-NL" sz="2400" dirty="0" err="1"/>
              <a:t>such</a:t>
            </a:r>
            <a:r>
              <a:rPr lang="nl-NL" sz="2400" dirty="0"/>
              <a:t> as release of heat of </a:t>
            </a:r>
            <a:r>
              <a:rPr lang="nl-NL" sz="2400" dirty="0" err="1"/>
              <a:t>fusion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</a:t>
            </a:r>
            <a:r>
              <a:rPr lang="nl-NL" sz="2400" dirty="0" err="1"/>
              <a:t>be</a:t>
            </a:r>
            <a:r>
              <a:rPr lang="nl-NL" sz="2400" dirty="0"/>
              <a:t> important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evolution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result</a:t>
            </a:r>
            <a:r>
              <a:rPr lang="nl-NL" sz="2400" dirty="0"/>
              <a:t> (e.g. </a:t>
            </a:r>
            <a:r>
              <a:rPr lang="nl-NL" sz="2400" dirty="0" err="1"/>
              <a:t>precipitation</a:t>
            </a:r>
            <a:r>
              <a:rPr lang="nl-NL" sz="2400" dirty="0"/>
              <a:t>)</a:t>
            </a:r>
          </a:p>
          <a:p>
            <a:r>
              <a:rPr lang="nl-NL" sz="2400" dirty="0"/>
              <a:t>In </a:t>
            </a:r>
            <a:r>
              <a:rPr lang="nl-NL" sz="2400" dirty="0" err="1"/>
              <a:t>reality</a:t>
            </a:r>
            <a:r>
              <a:rPr lang="nl-NL" sz="2400" dirty="0"/>
              <a:t>, </a:t>
            </a:r>
            <a:r>
              <a:rPr lang="nl-NL" sz="2400" dirty="0" err="1"/>
              <a:t>many</a:t>
            </a:r>
            <a:r>
              <a:rPr lang="nl-NL" sz="2400" dirty="0"/>
              <a:t> different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co-</a:t>
            </a:r>
            <a:r>
              <a:rPr lang="nl-NL" sz="2400" dirty="0" err="1"/>
              <a:t>exist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interact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965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4FB4A-BFFA-49D1-9E2C-095DBFCE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3068"/>
            <a:ext cx="105156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attention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E8B035-5F2A-4B48-BF5E-21667E84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114300"/>
            <a:ext cx="5842521" cy="432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9E31541-5281-4ECF-B601-13C8630D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5" y="5107336"/>
            <a:ext cx="1440000" cy="16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C088-5F0F-4B9A-B186-E1573BA5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6A6F12-7725-4578-8DE2-659D27C4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7597"/>
            <a:ext cx="8825659" cy="4339167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&amp; model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include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r>
              <a:rPr lang="nl-NL" dirty="0"/>
              <a:t> of </a:t>
            </a:r>
            <a:r>
              <a:rPr lang="nl-NL" dirty="0" err="1"/>
              <a:t>ambient</a:t>
            </a:r>
            <a:r>
              <a:rPr lang="nl-NL" dirty="0"/>
              <a:t> air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parcel</a:t>
            </a:r>
            <a:r>
              <a:rPr lang="nl-NL" dirty="0"/>
              <a:t> model</a:t>
            </a:r>
          </a:p>
          <a:p>
            <a:pPr>
              <a:buFontTx/>
              <a:buChar char="-"/>
            </a:pPr>
            <a:r>
              <a:rPr lang="nl-NL" dirty="0" err="1"/>
              <a:t>Environmental</a:t>
            </a:r>
            <a:r>
              <a:rPr lang="nl-NL" dirty="0"/>
              <a:t> air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assumptions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experiments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No </a:t>
            </a: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Parcel </a:t>
            </a:r>
            <a:r>
              <a:rPr lang="nl-NL" dirty="0" err="1"/>
              <a:t>size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Ambient</a:t>
            </a:r>
            <a:r>
              <a:rPr lang="nl-NL" dirty="0"/>
              <a:t> air</a:t>
            </a:r>
          </a:p>
          <a:p>
            <a:r>
              <a:rPr lang="nl-NL" dirty="0" err="1"/>
              <a:t>Discussion</a:t>
            </a:r>
            <a:endParaRPr lang="nl-NL" dirty="0"/>
          </a:p>
          <a:p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928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AE99A5D-E712-4200-84D4-93AF1C6911F3}"/>
              </a:ext>
            </a:extLst>
          </p:cNvPr>
          <p:cNvSpPr/>
          <p:nvPr/>
        </p:nvSpPr>
        <p:spPr>
          <a:xfrm>
            <a:off x="2859667" y="4060275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θ</a:t>
            </a:r>
            <a:endParaRPr lang="nl-NL" dirty="0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534E7D7D-9DBF-434B-9813-A56AF8916AF1}"/>
              </a:ext>
            </a:extLst>
          </p:cNvPr>
          <p:cNvSpPr/>
          <p:nvPr/>
        </p:nvSpPr>
        <p:spPr>
          <a:xfrm>
            <a:off x="5242031" y="4052860"/>
            <a:ext cx="3475842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Melting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1A6F792-C53C-4684-8B61-4484FF2C1383}"/>
              </a:ext>
            </a:extLst>
          </p:cNvPr>
          <p:cNvSpPr/>
          <p:nvPr/>
        </p:nvSpPr>
        <p:spPr>
          <a:xfrm>
            <a:off x="450385" y="4785923"/>
            <a:ext cx="2372714" cy="478172"/>
          </a:xfrm>
          <a:prstGeom prst="righ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Condensation</a:t>
            </a:r>
          </a:p>
        </p:txBody>
      </p:sp>
      <p:sp>
        <p:nvSpPr>
          <p:cNvPr id="2" name="Pijl: links 1">
            <a:extLst>
              <a:ext uri="{FF2B5EF4-FFF2-40B4-BE49-F238E27FC236}">
                <a16:creationId xmlns:a16="http://schemas.microsoft.com/office/drawing/2014/main" id="{6AAB492B-F60D-4EF7-999C-D27234BF2911}"/>
              </a:ext>
            </a:extLst>
          </p:cNvPr>
          <p:cNvSpPr/>
          <p:nvPr/>
        </p:nvSpPr>
        <p:spPr>
          <a:xfrm>
            <a:off x="450385" y="4052860"/>
            <a:ext cx="2359057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Evaporation</a:t>
            </a:r>
          </a:p>
        </p:txBody>
      </p:sp>
      <p:sp>
        <p:nvSpPr>
          <p:cNvPr id="6" name="Pijl: links 5">
            <a:extLst>
              <a:ext uri="{FF2B5EF4-FFF2-40B4-BE49-F238E27FC236}">
                <a16:creationId xmlns:a16="http://schemas.microsoft.com/office/drawing/2014/main" id="{0C023C0F-4A02-4DB9-9FF1-EA9135286D01}"/>
              </a:ext>
            </a:extLst>
          </p:cNvPr>
          <p:cNvSpPr/>
          <p:nvPr/>
        </p:nvSpPr>
        <p:spPr>
          <a:xfrm>
            <a:off x="5242031" y="4785923"/>
            <a:ext cx="3475842" cy="478172"/>
          </a:xfrm>
          <a:prstGeom prst="lef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Freezing (&amp;ice deposition)</a:t>
            </a:r>
          </a:p>
        </p:txBody>
      </p:sp>
      <p:sp>
        <p:nvSpPr>
          <p:cNvPr id="3" name="Pijl: omhoog/omlaag 2">
            <a:extLst>
              <a:ext uri="{FF2B5EF4-FFF2-40B4-BE49-F238E27FC236}">
                <a16:creationId xmlns:a16="http://schemas.microsoft.com/office/drawing/2014/main" id="{71E6161D-DC1E-49E0-878E-6A3A35F786FA}"/>
              </a:ext>
            </a:extLst>
          </p:cNvPr>
          <p:cNvSpPr/>
          <p:nvPr/>
        </p:nvSpPr>
        <p:spPr>
          <a:xfrm>
            <a:off x="3671746" y="2375062"/>
            <a:ext cx="526582" cy="1677798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AE5E851-36DB-4713-922A-CEAE58B1768A}"/>
              </a:ext>
            </a:extLst>
          </p:cNvPr>
          <p:cNvSpPr/>
          <p:nvPr/>
        </p:nvSpPr>
        <p:spPr>
          <a:xfrm>
            <a:off x="8256964" y="1980782"/>
            <a:ext cx="2332139" cy="13086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4D60C98B-9917-42A0-83FD-A5F59DB5BD18}"/>
              </a:ext>
            </a:extLst>
          </p:cNvPr>
          <p:cNvSpPr/>
          <p:nvPr/>
        </p:nvSpPr>
        <p:spPr>
          <a:xfrm>
            <a:off x="10628252" y="2387647"/>
            <a:ext cx="1563748" cy="486561"/>
          </a:xfrm>
          <a:prstGeom prst="leftRightArrow">
            <a:avLst>
              <a:gd name="adj1" fmla="val 53485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C47547E-73C5-4726-9813-2BCB54BBA1D4}"/>
              </a:ext>
            </a:extLst>
          </p:cNvPr>
          <p:cNvSpPr txBox="1"/>
          <p:nvPr/>
        </p:nvSpPr>
        <p:spPr>
          <a:xfrm>
            <a:off x="10628252" y="2396037"/>
            <a:ext cx="188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Buoyancy</a:t>
            </a:r>
            <a:r>
              <a:rPr lang="nl-NL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14" name="Pijl: links 13">
            <a:extLst>
              <a:ext uri="{FF2B5EF4-FFF2-40B4-BE49-F238E27FC236}">
                <a16:creationId xmlns:a16="http://schemas.microsoft.com/office/drawing/2014/main" id="{18A21050-17C0-4920-AD75-4B0E254BB8F3}"/>
              </a:ext>
            </a:extLst>
          </p:cNvPr>
          <p:cNvSpPr/>
          <p:nvPr/>
        </p:nvSpPr>
        <p:spPr>
          <a:xfrm>
            <a:off x="5441060" y="2396037"/>
            <a:ext cx="2776755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Cloud content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E2F06AC-316D-49E6-A27A-73317C6C6B1C}"/>
              </a:ext>
            </a:extLst>
          </p:cNvPr>
          <p:cNvSpPr/>
          <p:nvPr/>
        </p:nvSpPr>
        <p:spPr>
          <a:xfrm>
            <a:off x="9653727" y="5353155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Mass</a:t>
            </a:r>
            <a:endParaRPr lang="nl-NL" dirty="0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38F40A8-15E6-44FB-B5DE-8C31B1D743A5}"/>
              </a:ext>
            </a:extLst>
          </p:cNvPr>
          <p:cNvSpPr/>
          <p:nvPr/>
        </p:nvSpPr>
        <p:spPr>
          <a:xfrm>
            <a:off x="10505209" y="3692133"/>
            <a:ext cx="629174" cy="1677799"/>
          </a:xfrm>
          <a:prstGeom prst="down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10" name="Pijl: omhoog 9">
            <a:extLst>
              <a:ext uri="{FF2B5EF4-FFF2-40B4-BE49-F238E27FC236}">
                <a16:creationId xmlns:a16="http://schemas.microsoft.com/office/drawing/2014/main" id="{C30C6287-9427-4088-B17B-E6F90DFCAE11}"/>
              </a:ext>
            </a:extLst>
          </p:cNvPr>
          <p:cNvSpPr/>
          <p:nvPr/>
        </p:nvSpPr>
        <p:spPr>
          <a:xfrm>
            <a:off x="9024553" y="269431"/>
            <a:ext cx="629174" cy="17113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Mixing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930764" y="586847"/>
            <a:ext cx="6946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/>
              <a:t>Model: </a:t>
            </a:r>
            <a:r>
              <a:rPr lang="nl-NL" sz="3600" dirty="0" err="1"/>
              <a:t>dynamic</a:t>
            </a:r>
            <a:r>
              <a:rPr lang="nl-NL" sz="3600" dirty="0"/>
              <a:t> </a:t>
            </a:r>
            <a:r>
              <a:rPr lang="nl-NL" sz="3600" dirty="0" err="1"/>
              <a:t>equations</a:t>
            </a:r>
            <a:r>
              <a:rPr lang="nl-NL" sz="3600" dirty="0"/>
              <a:t> – sources/</a:t>
            </a:r>
            <a:r>
              <a:rPr lang="nl-NL" sz="3600" dirty="0" err="1"/>
              <a:t>sinks</a:t>
            </a:r>
            <a:endParaRPr lang="nl-NL" sz="3600" dirty="0"/>
          </a:p>
        </p:txBody>
      </p:sp>
    </p:spTree>
    <p:extLst>
      <p:ext uri="{BB962C8B-B14F-4D97-AF65-F5344CB8AC3E}">
        <p14:creationId xmlns:p14="http://schemas.microsoft.com/office/powerpoint/2010/main" val="106507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488888" y="352118"/>
            <a:ext cx="8739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/>
              <a:t>Model: </a:t>
            </a:r>
            <a:r>
              <a:rPr lang="nl-NL" sz="3600" dirty="0" err="1"/>
              <a:t>moisture</a:t>
            </a:r>
            <a:r>
              <a:rPr lang="nl-NL" sz="3600" dirty="0"/>
              <a:t> &amp; </a:t>
            </a:r>
            <a:r>
              <a:rPr lang="nl-NL" sz="3600" dirty="0" err="1"/>
              <a:t>cloud</a:t>
            </a:r>
            <a:r>
              <a:rPr lang="nl-NL" sz="3600" dirty="0"/>
              <a:t> </a:t>
            </a:r>
            <a:r>
              <a:rPr lang="nl-NL" sz="3600" dirty="0" err="1"/>
              <a:t>processes</a:t>
            </a:r>
            <a:endParaRPr lang="nl-NL" sz="3600" dirty="0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4340310" y="830249"/>
            <a:ext cx="2191326" cy="91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2A5E60-E49B-4890-89C1-6D98EBE7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25" y="4896820"/>
            <a:ext cx="1953144" cy="221948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7B414C-00EC-4C9C-8AD3-4B804475F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57" y="2993257"/>
            <a:ext cx="1769243" cy="23589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4542125" y="2768432"/>
            <a:ext cx="1953144" cy="1431367"/>
          </a:xfrm>
          <a:prstGeom prst="rect">
            <a:avLst/>
          </a:prstGeom>
        </p:spPr>
      </p:pic>
      <p:sp>
        <p:nvSpPr>
          <p:cNvPr id="22" name="Pijl: omhoog 21">
            <a:extLst>
              <a:ext uri="{FF2B5EF4-FFF2-40B4-BE49-F238E27FC236}">
                <a16:creationId xmlns:a16="http://schemas.microsoft.com/office/drawing/2014/main" id="{8C357D4B-D357-4E6D-B69A-6B888B70049F}"/>
              </a:ext>
            </a:extLst>
          </p:cNvPr>
          <p:cNvSpPr/>
          <p:nvPr/>
        </p:nvSpPr>
        <p:spPr>
          <a:xfrm>
            <a:off x="4317785" y="4228134"/>
            <a:ext cx="1183390" cy="1244342"/>
          </a:xfrm>
          <a:prstGeom prst="up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  <a:p>
            <a:pPr algn="ctr"/>
            <a:r>
              <a:rPr lang="nl-NL" dirty="0"/>
              <a:t>0°C</a:t>
            </a:r>
          </a:p>
        </p:txBody>
      </p:sp>
      <p:sp>
        <p:nvSpPr>
          <p:cNvPr id="23" name="Pijl: omlaag 22">
            <a:extLst>
              <a:ext uri="{FF2B5EF4-FFF2-40B4-BE49-F238E27FC236}">
                <a16:creationId xmlns:a16="http://schemas.microsoft.com/office/drawing/2014/main" id="{3A906C5C-0F20-4A43-8EDC-7C9D149F7036}"/>
              </a:ext>
            </a:extLst>
          </p:cNvPr>
          <p:cNvSpPr/>
          <p:nvPr/>
        </p:nvSpPr>
        <p:spPr>
          <a:xfrm>
            <a:off x="5715010" y="4228134"/>
            <a:ext cx="1183390" cy="1244342"/>
          </a:xfrm>
          <a:prstGeom prst="down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  <a:p>
            <a:pPr algn="ctr"/>
            <a:r>
              <a:rPr lang="nl-NL" dirty="0"/>
              <a:t>-38 °C</a:t>
            </a:r>
          </a:p>
        </p:txBody>
      </p:sp>
      <p:sp>
        <p:nvSpPr>
          <p:cNvPr id="24" name="Pijl: draaiend 23">
            <a:extLst>
              <a:ext uri="{FF2B5EF4-FFF2-40B4-BE49-F238E27FC236}">
                <a16:creationId xmlns:a16="http://schemas.microsoft.com/office/drawing/2014/main" id="{9D27EC0F-5740-4A61-B5C8-D957A6B3506A}"/>
              </a:ext>
            </a:extLst>
          </p:cNvPr>
          <p:cNvSpPr/>
          <p:nvPr/>
        </p:nvSpPr>
        <p:spPr>
          <a:xfrm>
            <a:off x="4858722" y="1571349"/>
            <a:ext cx="1039390" cy="6374840"/>
          </a:xfrm>
          <a:prstGeom prst="circularArrow">
            <a:avLst>
              <a:gd name="adj1" fmla="val 12500"/>
              <a:gd name="adj2" fmla="val 3121348"/>
              <a:gd name="adj3" fmla="val 20457681"/>
              <a:gd name="adj4" fmla="val 15672169"/>
              <a:gd name="adj5" fmla="val 19067"/>
            </a:avLst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7567754" y="5361976"/>
            <a:ext cx="662730" cy="4574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7579593" y="5886319"/>
            <a:ext cx="662730" cy="457432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8339541" y="5361976"/>
            <a:ext cx="1319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7579593" y="6433617"/>
            <a:ext cx="662730" cy="4574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29A9070F-D9A5-432D-B13C-5381117A2ED3}"/>
              </a:ext>
            </a:extLst>
          </p:cNvPr>
          <p:cNvSpPr/>
          <p:nvPr/>
        </p:nvSpPr>
        <p:spPr>
          <a:xfrm>
            <a:off x="6622596" y="3647114"/>
            <a:ext cx="1710698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L </a:t>
            </a:r>
            <a:r>
              <a:rPr lang="nl-NL" dirty="0"/>
              <a:t>&gt; W</a:t>
            </a:r>
            <a:r>
              <a:rPr lang="nl-NL" sz="1200" dirty="0"/>
              <a:t>L.thres</a:t>
            </a:r>
            <a:endParaRPr lang="nl-NL" dirty="0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18C1AC90-43B2-4580-A921-9621F850F5DF}"/>
              </a:ext>
            </a:extLst>
          </p:cNvPr>
          <p:cNvSpPr/>
          <p:nvPr/>
        </p:nvSpPr>
        <p:spPr>
          <a:xfrm>
            <a:off x="6622594" y="4855094"/>
            <a:ext cx="1710699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I</a:t>
            </a:r>
            <a:r>
              <a:rPr lang="nl-NL" dirty="0"/>
              <a:t> &gt; W</a:t>
            </a:r>
            <a:r>
              <a:rPr lang="nl-NL" sz="1200" dirty="0"/>
              <a:t>I.thres</a:t>
            </a:r>
          </a:p>
        </p:txBody>
      </p:sp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D36F56D6-AD58-4F03-BE2B-780DC3B2EE6F}"/>
              </a:ext>
            </a:extLst>
          </p:cNvPr>
          <p:cNvCxnSpPr>
            <a:cxnSpLocks/>
          </p:cNvCxnSpPr>
          <p:nvPr/>
        </p:nvCxnSpPr>
        <p:spPr>
          <a:xfrm>
            <a:off x="5597095" y="2411696"/>
            <a:ext cx="1788568" cy="2430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5597976" y="1761689"/>
            <a:ext cx="980479" cy="100632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/>
              <a:t>C</a:t>
            </a:r>
          </a:p>
          <a:p>
            <a:pPr algn="ctr"/>
            <a:r>
              <a:rPr lang="nl-NL" sz="1200" dirty="0"/>
              <a:t>100% RH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673FDA7-5BD2-4991-BA1C-CCCF653F7B64}"/>
              </a:ext>
            </a:extLst>
          </p:cNvPr>
          <p:cNvSpPr txBox="1"/>
          <p:nvPr/>
        </p:nvSpPr>
        <p:spPr>
          <a:xfrm>
            <a:off x="7335861" y="2159103"/>
            <a:ext cx="411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Parameterization based on  Rotstayn et al. (2000), between 0 and -38°C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024AC39-0DF4-4ED3-AA90-641694374982}"/>
              </a:ext>
            </a:extLst>
          </p:cNvPr>
          <p:cNvSpPr txBox="1"/>
          <p:nvPr/>
        </p:nvSpPr>
        <p:spPr>
          <a:xfrm>
            <a:off x="7160208" y="3387607"/>
            <a:ext cx="6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Slow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720681-D857-4EE1-81C1-A050EC3655F3}"/>
              </a:ext>
            </a:extLst>
          </p:cNvPr>
          <p:cNvSpPr txBox="1"/>
          <p:nvPr/>
        </p:nvSpPr>
        <p:spPr>
          <a:xfrm>
            <a:off x="7195409" y="4603517"/>
            <a:ext cx="5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Fast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4240212" y="1762098"/>
            <a:ext cx="1023456" cy="100633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</a:t>
            </a:r>
          </a:p>
          <a:p>
            <a:pPr algn="ctr"/>
            <a:r>
              <a:rPr lang="nl-NL" sz="1200" dirty="0"/>
              <a:t>&lt;100% RH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9955495-8FD7-4924-B350-A7CBF64C545A}"/>
              </a:ext>
            </a:extLst>
          </p:cNvPr>
          <p:cNvSpPr/>
          <p:nvPr/>
        </p:nvSpPr>
        <p:spPr>
          <a:xfrm>
            <a:off x="6811866" y="3019986"/>
            <a:ext cx="5271963" cy="234198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6A24A51-F577-408E-96BB-60E46F826C5D}"/>
              </a:ext>
            </a:extLst>
          </p:cNvPr>
          <p:cNvSpPr txBox="1"/>
          <p:nvPr/>
        </p:nvSpPr>
        <p:spPr>
          <a:xfrm>
            <a:off x="9753819" y="3466262"/>
            <a:ext cx="2035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500" b="1" dirty="0" err="1"/>
              <a:t>Leaves</a:t>
            </a:r>
            <a:r>
              <a:rPr lang="nl-NL" sz="2500" b="1" dirty="0"/>
              <a:t> </a:t>
            </a:r>
            <a:r>
              <a:rPr lang="nl-NL" sz="2500" b="1" dirty="0" err="1"/>
              <a:t>parcel</a:t>
            </a:r>
            <a:r>
              <a:rPr lang="nl-NL" sz="2500" b="1" dirty="0"/>
              <a:t> 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8" y="2423849"/>
            <a:ext cx="4444912" cy="327718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5515778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84659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E73A3-1355-4E2C-A227-766E984F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entrainment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</p:spPr>
            <p:txBody>
              <a:bodyPr>
                <a:noAutofit/>
              </a:bodyPr>
              <a:lstStyle/>
              <a:p>
                <a:r>
                  <a:rPr lang="nl-NL" sz="2600" dirty="0"/>
                  <a:t>Environmental air is </a:t>
                </a:r>
                <a:r>
                  <a:rPr lang="nl-NL" sz="2600" dirty="0" err="1"/>
                  <a:t>trapped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by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convective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cloud</a:t>
                </a:r>
                <a:r>
                  <a:rPr lang="nl-NL" sz="2600" dirty="0"/>
                  <a:t>; (</a:t>
                </a:r>
                <a:r>
                  <a:rPr lang="nl-NL" sz="2600" dirty="0" err="1"/>
                  <a:t>vertical</a:t>
                </a:r>
                <a:r>
                  <a:rPr lang="nl-NL" sz="2600" dirty="0"/>
                  <a:t>) </a:t>
                </a:r>
                <a:r>
                  <a:rPr lang="nl-NL" sz="2600" dirty="0" err="1"/>
                  <a:t>length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scale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this</a:t>
                </a:r>
                <a:r>
                  <a:rPr lang="nl-NL" sz="2600" dirty="0"/>
                  <a:t> </a:t>
                </a:r>
                <a:r>
                  <a:rPr lang="nl-NL" sz="2600" dirty="0" err="1"/>
                  <a:t>process</a:t>
                </a:r>
                <a:r>
                  <a:rPr lang="nl-NL" sz="2600" dirty="0"/>
                  <a:t> </a:t>
                </a:r>
                <a:r>
                  <a:rPr lang="nl-NL" sz="2600" dirty="0" err="1"/>
                  <a:t>depends</a:t>
                </a:r>
                <a:r>
                  <a:rPr lang="nl-NL" sz="2600" dirty="0"/>
                  <a:t> on </a:t>
                </a:r>
                <a:r>
                  <a:rPr lang="nl-NL" sz="2600" dirty="0" err="1"/>
                  <a:t>the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parcel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size</a:t>
                </a:r>
                <a:endParaRPr lang="nl-NL" sz="2600" dirty="0"/>
              </a:p>
              <a:p>
                <a14:m>
                  <m:oMath xmlns:m="http://schemas.openxmlformats.org/officeDocument/2006/math">
                    <m:r>
                      <a:rPr lang="nl-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nl-NL" sz="26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sz="2600" dirty="0"/>
                  <a:t> “equivalent radius”, </a:t>
                </a:r>
                <a:r>
                  <a:rPr lang="nl-NL" sz="2600" dirty="0" err="1"/>
                  <a:t>assuming</a:t>
                </a:r>
                <a:r>
                  <a:rPr lang="nl-NL" sz="2600" dirty="0"/>
                  <a:t> CP is </a:t>
                </a:r>
                <a:r>
                  <a:rPr lang="nl-NL" sz="2600" dirty="0" err="1"/>
                  <a:t>spherical</a:t>
                </a:r>
                <a:endParaRPr lang="nl-NL" sz="2600" dirty="0"/>
              </a:p>
              <a:p>
                <a:r>
                  <a:rPr lang="nl-NL" sz="2600" dirty="0" err="1"/>
                  <a:t>Conservation</a:t>
                </a:r>
                <a:r>
                  <a:rPr lang="nl-NL" sz="2600" dirty="0"/>
                  <a:t> (of water) check </a:t>
                </a:r>
                <a:r>
                  <a:rPr lang="nl-NL" sz="2600" dirty="0" err="1"/>
                  <a:t>if</a:t>
                </a:r>
                <a:r>
                  <a:rPr lang="nl-NL" sz="2600" dirty="0"/>
                  <a:t> </a:t>
                </a:r>
                <a:r>
                  <a:rPr lang="el-GR" sz="2600" dirty="0"/>
                  <a:t>μ</a:t>
                </a:r>
                <a:r>
                  <a:rPr lang="nl-NL" sz="2600" dirty="0"/>
                  <a:t>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0</a:t>
                </a:r>
              </a:p>
              <a:p>
                <a:r>
                  <a:rPr lang="nl-NL" sz="2600" dirty="0" err="1"/>
                  <a:t>Many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other</a:t>
                </a:r>
                <a:r>
                  <a:rPr lang="nl-NL" sz="2600" dirty="0"/>
                  <a:t> parameters are </a:t>
                </a:r>
                <a:r>
                  <a:rPr lang="nl-NL" sz="2600" dirty="0" err="1"/>
                  <a:t>also</a:t>
                </a:r>
                <a:r>
                  <a:rPr lang="nl-NL" sz="2600" dirty="0"/>
                  <a:t>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a </a:t>
                </a:r>
                <a:r>
                  <a:rPr lang="nl-NL" sz="2600" dirty="0" err="1"/>
                  <a:t>reference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value</a:t>
                </a:r>
                <a:r>
                  <a:rPr lang="nl-NL" sz="2600" dirty="0"/>
                  <a:t>, e.g. </a:t>
                </a:r>
                <a:r>
                  <a:rPr lang="nl-NL" sz="2600" dirty="0" err="1"/>
                  <a:t>initial</a:t>
                </a:r>
                <a:r>
                  <a:rPr lang="nl-NL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dirty="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=2500 </m:t>
                    </m:r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NL" sz="2600" dirty="0"/>
                  <a:t> </a:t>
                </a:r>
                <a:r>
                  <a:rPr lang="nl-NL" sz="2600" dirty="0" err="1"/>
                  <a:t>and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then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varied</a:t>
                </a:r>
                <a:endParaRPr lang="nl-NL" sz="2600" dirty="0"/>
              </a:p>
            </p:txBody>
          </p:sp>
        </mc:Choice>
        <mc:Fallback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  <a:blipFill>
                <a:blip r:embed="rId2"/>
                <a:stretch>
                  <a:fillRect l="-544" t="-1604" b="-71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BF99B-0EE7-4ED7-A299-44BAB844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Environmental profile</a:t>
            </a:r>
            <a:br>
              <a:rPr lang="nl-NL" dirty="0"/>
            </a:br>
            <a:r>
              <a:rPr lang="nl-NL" dirty="0"/>
              <a:t> + assumptions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BE1E43-A2B5-419B-8121-31D74063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0641"/>
            <a:ext cx="6702083" cy="4046321"/>
          </a:xfrm>
        </p:spPr>
        <p:txBody>
          <a:bodyPr>
            <a:noAutofit/>
          </a:bodyPr>
          <a:lstStyle/>
          <a:p>
            <a:r>
              <a:rPr lang="nl-NL" sz="2400" dirty="0"/>
              <a:t>Observations of August 26th 2010 12 UTC/GMT in Essen, Germany</a:t>
            </a:r>
          </a:p>
          <a:p>
            <a:r>
              <a:rPr lang="nl-NL" sz="2400" dirty="0" err="1"/>
              <a:t>Slightly</a:t>
            </a:r>
            <a:r>
              <a:rPr lang="nl-NL" sz="2400" dirty="0"/>
              <a:t> </a:t>
            </a:r>
            <a:r>
              <a:rPr lang="nl-NL" sz="2400" dirty="0" err="1"/>
              <a:t>modified</a:t>
            </a:r>
            <a:r>
              <a:rPr lang="nl-NL" sz="2400" dirty="0"/>
              <a:t>, </a:t>
            </a:r>
            <a:r>
              <a:rPr lang="nl-NL" sz="2400" dirty="0" err="1"/>
              <a:t>assuming</a:t>
            </a:r>
            <a:r>
              <a:rPr lang="nl-NL" sz="2400" dirty="0"/>
              <a:t> </a:t>
            </a:r>
            <a:r>
              <a:rPr lang="nl-NL" sz="2400" dirty="0" err="1"/>
              <a:t>enriched</a:t>
            </a:r>
            <a:r>
              <a:rPr lang="nl-NL" sz="2400" dirty="0"/>
              <a:t> </a:t>
            </a:r>
            <a:r>
              <a:rPr lang="nl-NL" sz="2400" dirty="0" err="1"/>
              <a:t>moisture</a:t>
            </a:r>
            <a:r>
              <a:rPr lang="nl-NL" sz="2400" dirty="0"/>
              <a:t> at ±3 km</a:t>
            </a:r>
          </a:p>
          <a:p>
            <a:r>
              <a:rPr lang="nl-NL" sz="2400" dirty="0" err="1"/>
              <a:t>Classical</a:t>
            </a:r>
            <a:r>
              <a:rPr lang="nl-NL" sz="2400" dirty="0"/>
              <a:t> “</a:t>
            </a:r>
            <a:r>
              <a:rPr lang="nl-NL" sz="2400" dirty="0" err="1"/>
              <a:t>surface</a:t>
            </a:r>
            <a:r>
              <a:rPr lang="nl-NL" sz="2400" dirty="0"/>
              <a:t> </a:t>
            </a:r>
            <a:r>
              <a:rPr lang="nl-NL" sz="2400" dirty="0" err="1"/>
              <a:t>based</a:t>
            </a:r>
            <a:r>
              <a:rPr lang="nl-NL" sz="2400" dirty="0"/>
              <a:t>” </a:t>
            </a:r>
            <a:r>
              <a:rPr lang="nl-NL" sz="2400" dirty="0" err="1"/>
              <a:t>convection</a:t>
            </a:r>
            <a:r>
              <a:rPr lang="nl-NL" sz="2400" dirty="0"/>
              <a:t> </a:t>
            </a:r>
          </a:p>
          <a:p>
            <a:r>
              <a:rPr lang="nl-NL" sz="2400" dirty="0"/>
              <a:t>Linear </a:t>
            </a:r>
            <a:r>
              <a:rPr lang="en-GB" sz="2400" dirty="0"/>
              <a:t>interpolations</a:t>
            </a:r>
            <a:r>
              <a:rPr lang="nl-NL" sz="2400" dirty="0"/>
              <a:t> between nearest levels</a:t>
            </a:r>
          </a:p>
          <a:p>
            <a:r>
              <a:rPr lang="nl-NL" sz="2400" dirty="0" err="1"/>
              <a:t>Initial</a:t>
            </a:r>
            <a:r>
              <a:rPr lang="nl-NL" sz="2400" dirty="0"/>
              <a:t> small </a:t>
            </a:r>
            <a:r>
              <a:rPr lang="nl-NL" sz="2400" dirty="0" err="1"/>
              <a:t>disturbance</a:t>
            </a:r>
            <a:r>
              <a:rPr lang="nl-NL" sz="2400" dirty="0"/>
              <a:t> T &amp; water </a:t>
            </a:r>
            <a:r>
              <a:rPr lang="nl-NL" sz="2400" dirty="0" err="1"/>
              <a:t>vapor</a:t>
            </a:r>
            <a:endParaRPr lang="nl-NL" sz="2400" dirty="0"/>
          </a:p>
          <a:p>
            <a:pPr marL="0" indent="0">
              <a:buNone/>
            </a:pPr>
            <a:endParaRPr lang="nl-NL" sz="2400" dirty="0"/>
          </a:p>
          <a:p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rain</a:t>
            </a:r>
            <a:r>
              <a:rPr lang="nl-NL" sz="2400" dirty="0"/>
              <a:t> event in Gelderland &amp; Overijssel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841E8-E7E6-47E5-A4A8-E5802F4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56" y="1599261"/>
            <a:ext cx="4405644" cy="480406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F558856C-789B-4568-B99C-5803EC82BEF1}"/>
              </a:ext>
            </a:extLst>
          </p:cNvPr>
          <p:cNvSpPr/>
          <p:nvPr/>
        </p:nvSpPr>
        <p:spPr>
          <a:xfrm rot="19864669">
            <a:off x="7141758" y="4973020"/>
            <a:ext cx="3770679" cy="391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373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AFC62-FD0A-4F8D-A092-71BC8398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3" y="-62415"/>
            <a:ext cx="10515600" cy="1325563"/>
          </a:xfrm>
        </p:spPr>
        <p:txBody>
          <a:bodyPr/>
          <a:lstStyle/>
          <a:p>
            <a:r>
              <a:rPr lang="nl-NL" dirty="0"/>
              <a:t>No entrainment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75" y="5660406"/>
            <a:ext cx="10515600" cy="855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dirty="0"/>
          </a:p>
          <a:p>
            <a:r>
              <a:rPr lang="nl-NL" sz="2600" dirty="0"/>
              <a:t>Mean precipitation over the final area of the parcel: 4.40 mm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229D51-2C4E-4161-A300-B95E17C4B09C}"/>
              </a:ext>
            </a:extLst>
          </p:cNvPr>
          <p:cNvGrpSpPr/>
          <p:nvPr/>
        </p:nvGrpSpPr>
        <p:grpSpPr>
          <a:xfrm>
            <a:off x="6174465" y="1513969"/>
            <a:ext cx="5878673" cy="3931597"/>
            <a:chOff x="6027073" y="1087104"/>
            <a:chExt cx="5878666" cy="4071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D3BEEF-0A05-4A7B-862F-1A2FD92B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073" y="1087104"/>
              <a:ext cx="5878666" cy="4071635"/>
            </a:xfrm>
            <a:prstGeom prst="rect">
              <a:avLst/>
            </a:prstGeom>
          </p:spPr>
        </p:pic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FCD07487-9DB9-490A-BDFF-6BA641D59E0B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76" y="1699261"/>
              <a:ext cx="1141930" cy="28674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A09009-03DE-4775-8EC4-2A99CA15D182}"/>
                </a:ext>
              </a:extLst>
            </p:cNvPr>
            <p:cNvSpPr txBox="1"/>
            <p:nvPr/>
          </p:nvSpPr>
          <p:spPr>
            <a:xfrm>
              <a:off x="7304240" y="219753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F2FE7503-3AFE-4A4F-9041-6B539030A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916" y="3336286"/>
              <a:ext cx="654052" cy="681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7A11698-88E0-489C-9C4D-BA7D673D75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71334" y="2601819"/>
              <a:ext cx="934996" cy="483861"/>
            </a:xfrm>
            <a:prstGeom prst="curvedConnector3">
              <a:avLst>
                <a:gd name="adj1" fmla="val -39910"/>
              </a:avLst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14989A34-F50F-48E1-9E4D-3BF32D1B5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02" y="2778389"/>
              <a:ext cx="1137403" cy="259473"/>
            </a:xfrm>
            <a:prstGeom prst="curvedConnector3">
              <a:avLst>
                <a:gd name="adj1" fmla="val 72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2F80E8-0B7B-4EE6-A305-DF8175BD5C20}"/>
              </a:ext>
            </a:extLst>
          </p:cNvPr>
          <p:cNvGrpSpPr/>
          <p:nvPr/>
        </p:nvGrpSpPr>
        <p:grpSpPr>
          <a:xfrm>
            <a:off x="178501" y="1513969"/>
            <a:ext cx="5878674" cy="3931597"/>
            <a:chOff x="178501" y="1513969"/>
            <a:chExt cx="5878674" cy="3931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75819-6A4D-4E9B-A743-E7B3A6BD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13969"/>
              <a:ext cx="5878674" cy="3931597"/>
            </a:xfrm>
            <a:prstGeom prst="rect">
              <a:avLst/>
            </a:prstGeom>
          </p:spPr>
        </p:pic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D4C08364-174B-44CC-86D6-42AB72A82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5DB66DD8-E646-45B4-A504-92053FBAA8E0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E1F51107-6225-416E-881B-B4B75B3F9ACD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0AE1338-8324-4FE0-B499-55F66D4BF283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4516B7C9-70F2-44C0-99FB-9B50B4ED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F930C24-6994-45E2-8199-4B6439C5D1B8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16D4925-91BC-4307-8C05-4D0707AA5200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kstvak 22">
              <a:extLst>
                <a:ext uri="{FF2B5EF4-FFF2-40B4-BE49-F238E27FC236}">
                  <a16:creationId xmlns:a16="http://schemas.microsoft.com/office/drawing/2014/main" id="{AAE333A6-A813-42BE-B347-427D7959BCF9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63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Constant entrainment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645"/>
            <a:ext cx="10515600" cy="681318"/>
          </a:xfrm>
        </p:spPr>
        <p:txBody>
          <a:bodyPr>
            <a:normAutofit fontScale="77500" lnSpcReduction="20000"/>
          </a:bodyPr>
          <a:lstStyle/>
          <a:p>
            <a:endParaRPr lang="nl-NL" dirty="0"/>
          </a:p>
          <a:p>
            <a:r>
              <a:rPr lang="nl-NL" sz="2800" dirty="0" err="1"/>
              <a:t>Mean</a:t>
            </a:r>
            <a:r>
              <a:rPr lang="nl-NL" sz="2800" dirty="0"/>
              <a:t> precipitation over the final area of the parcel: 3.97 mm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C85FB0-8517-4390-80A9-6B0E346DE8D6}"/>
              </a:ext>
            </a:extLst>
          </p:cNvPr>
          <p:cNvGrpSpPr/>
          <p:nvPr/>
        </p:nvGrpSpPr>
        <p:grpSpPr>
          <a:xfrm>
            <a:off x="178501" y="1506199"/>
            <a:ext cx="5878671" cy="3931595"/>
            <a:chOff x="178501" y="1506199"/>
            <a:chExt cx="5878671" cy="39315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35B1D7-88E6-4F40-876F-45893777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06199"/>
              <a:ext cx="5878671" cy="3931595"/>
            </a:xfrm>
            <a:prstGeom prst="rect">
              <a:avLst/>
            </a:prstGeom>
          </p:spPr>
        </p:pic>
        <p:cxnSp>
          <p:nvCxnSpPr>
            <p:cNvPr id="20" name="Rechte verbindingslijn met pijl 6">
              <a:extLst>
                <a:ext uri="{FF2B5EF4-FFF2-40B4-BE49-F238E27FC236}">
                  <a16:creationId xmlns:a16="http://schemas.microsoft.com/office/drawing/2014/main" id="{40187047-7278-40B1-9F39-91976BA47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A8755A24-E690-41C3-BC25-1EA129E354FF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24" name="Rechte verbindingslijn met pijl 11">
              <a:extLst>
                <a:ext uri="{FF2B5EF4-FFF2-40B4-BE49-F238E27FC236}">
                  <a16:creationId xmlns:a16="http://schemas.microsoft.com/office/drawing/2014/main" id="{B381922A-309C-41C9-8A8F-4781BEE3CDF3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12">
              <a:extLst>
                <a:ext uri="{FF2B5EF4-FFF2-40B4-BE49-F238E27FC236}">
                  <a16:creationId xmlns:a16="http://schemas.microsoft.com/office/drawing/2014/main" id="{3A6D3F98-3179-4520-982F-3E27A91FA11A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27" name="Rechte verbindingslijn met pijl 15">
              <a:extLst>
                <a:ext uri="{FF2B5EF4-FFF2-40B4-BE49-F238E27FC236}">
                  <a16:creationId xmlns:a16="http://schemas.microsoft.com/office/drawing/2014/main" id="{6473D6C3-D527-4235-A746-D37EFDF61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18">
              <a:extLst>
                <a:ext uri="{FF2B5EF4-FFF2-40B4-BE49-F238E27FC236}">
                  <a16:creationId xmlns:a16="http://schemas.microsoft.com/office/drawing/2014/main" id="{66EAF2E5-7F3C-4F51-B779-28BD0194A517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6C26E812-4CCF-4853-9B60-AB5F6E45195A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kstvak 22">
              <a:extLst>
                <a:ext uri="{FF2B5EF4-FFF2-40B4-BE49-F238E27FC236}">
                  <a16:creationId xmlns:a16="http://schemas.microsoft.com/office/drawing/2014/main" id="{DAEC76ED-C257-46F4-A12C-1CA110B33871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B982A7-F587-42CD-B968-727D64679ED5}"/>
              </a:ext>
            </a:extLst>
          </p:cNvPr>
          <p:cNvGrpSpPr/>
          <p:nvPr/>
        </p:nvGrpSpPr>
        <p:grpSpPr>
          <a:xfrm>
            <a:off x="6070175" y="1505874"/>
            <a:ext cx="5676945" cy="3931920"/>
            <a:chOff x="6070175" y="1505874"/>
            <a:chExt cx="5676945" cy="3931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ACB82E-A22D-4F0B-B987-2B3F4A9B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175" y="1505874"/>
              <a:ext cx="5676945" cy="3931920"/>
            </a:xfrm>
            <a:prstGeom prst="rect">
              <a:avLst/>
            </a:prstGeom>
          </p:spPr>
        </p:pic>
        <p:cxnSp>
          <p:nvCxnSpPr>
            <p:cNvPr id="36" name="Rechte verbindingslijn met pijl 20">
              <a:extLst>
                <a:ext uri="{FF2B5EF4-FFF2-40B4-BE49-F238E27FC236}">
                  <a16:creationId xmlns:a16="http://schemas.microsoft.com/office/drawing/2014/main" id="{CB454E6C-6E8D-4710-89E6-8F8F7C209877}"/>
                </a:ext>
              </a:extLst>
            </p:cNvPr>
            <p:cNvCxnSpPr>
              <a:cxnSpLocks/>
            </p:cNvCxnSpPr>
            <p:nvPr/>
          </p:nvCxnSpPr>
          <p:spPr>
            <a:xfrm>
              <a:off x="7184310" y="2005217"/>
              <a:ext cx="609192" cy="24890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FEC93E9A-7556-48C1-A690-EBD69E0BF9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398478" y="2944120"/>
              <a:ext cx="1153552" cy="649046"/>
            </a:xfrm>
            <a:prstGeom prst="curvedConnector3">
              <a:avLst>
                <a:gd name="adj1" fmla="val 36586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22">
              <a:extLst>
                <a:ext uri="{FF2B5EF4-FFF2-40B4-BE49-F238E27FC236}">
                  <a16:creationId xmlns:a16="http://schemas.microsoft.com/office/drawing/2014/main" id="{3BB2442A-2C13-4D41-8B09-D4DA19D0CC66}"/>
                </a:ext>
              </a:extLst>
            </p:cNvPr>
            <p:cNvSpPr txBox="1"/>
            <p:nvPr/>
          </p:nvSpPr>
          <p:spPr>
            <a:xfrm>
              <a:off x="6877174" y="241445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04A8276E-8981-4801-8143-F423E2C61E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6590" y="3449451"/>
              <a:ext cx="494702" cy="146467"/>
            </a:xfrm>
            <a:prstGeom prst="curvedConnector3">
              <a:avLst>
                <a:gd name="adj1" fmla="val 10403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83312DA9-D86E-4994-8C9B-F647741E14B1}"/>
                </a:ext>
              </a:extLst>
            </p:cNvPr>
            <p:cNvCxnSpPr/>
            <p:nvPr/>
          </p:nvCxnSpPr>
          <p:spPr>
            <a:xfrm rot="5400000">
              <a:off x="7766425" y="4343044"/>
              <a:ext cx="626418" cy="154745"/>
            </a:xfrm>
            <a:prstGeom prst="curvedConnector3">
              <a:avLst>
                <a:gd name="adj1" fmla="val 90423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7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Full entrainment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/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Reference run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 = 5e-5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𝑖𝑛𝑣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NL" sz="2800" dirty="0"/>
                  <a:t> = 0.16:  4.99 mm areal mean precipitation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blipFill>
                <a:blip r:embed="rId4"/>
                <a:stretch>
                  <a:fillRect l="-1149" t="-6289" b="-17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fbeelding 74">
            <a:extLst>
              <a:ext uri="{FF2B5EF4-FFF2-40B4-BE49-F238E27FC236}">
                <a16:creationId xmlns:a16="http://schemas.microsoft.com/office/drawing/2014/main" id="{DCF8C37B-87DC-4536-9CC8-561B44197E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8756" y="1661754"/>
            <a:ext cx="5663932" cy="392291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A0B42-7210-4BF3-B24D-09399A03F9B9}"/>
              </a:ext>
            </a:extLst>
          </p:cNvPr>
          <p:cNvGrpSpPr/>
          <p:nvPr/>
        </p:nvGrpSpPr>
        <p:grpSpPr>
          <a:xfrm>
            <a:off x="178501" y="1514659"/>
            <a:ext cx="5878671" cy="3931645"/>
            <a:chOff x="178501" y="1514659"/>
            <a:chExt cx="5878671" cy="3931645"/>
          </a:xfrm>
        </p:grpSpPr>
        <p:pic>
          <p:nvPicPr>
            <p:cNvPr id="11" name="Afbeelding 1">
              <a:extLst>
                <a:ext uri="{FF2B5EF4-FFF2-40B4-BE49-F238E27FC236}">
                  <a16:creationId xmlns:a16="http://schemas.microsoft.com/office/drawing/2014/main" id="{A896D4D3-9D3B-459A-8532-26228A2F8530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8501" y="1514659"/>
              <a:ext cx="5878671" cy="3931645"/>
            </a:xfrm>
            <a:prstGeom prst="rect">
              <a:avLst/>
            </a:prstGeom>
          </p:spPr>
        </p:pic>
        <p:cxnSp>
          <p:nvCxnSpPr>
            <p:cNvPr id="14" name="Rechte verbindingslijn met pijl 6">
              <a:extLst>
                <a:ext uri="{FF2B5EF4-FFF2-40B4-BE49-F238E27FC236}">
                  <a16:creationId xmlns:a16="http://schemas.microsoft.com/office/drawing/2014/main" id="{CA3DB65B-28F1-43CA-BA32-04A865E4CC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kstvak 9">
              <a:extLst>
                <a:ext uri="{FF2B5EF4-FFF2-40B4-BE49-F238E27FC236}">
                  <a16:creationId xmlns:a16="http://schemas.microsoft.com/office/drawing/2014/main" id="{E274B901-F649-4B54-9246-4568106A303C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16" name="Rechte verbindingslijn met pijl 11">
              <a:extLst>
                <a:ext uri="{FF2B5EF4-FFF2-40B4-BE49-F238E27FC236}">
                  <a16:creationId xmlns:a16="http://schemas.microsoft.com/office/drawing/2014/main" id="{01D9A768-25A9-41DB-8D76-83FA8761EDDF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kstvak 12">
              <a:extLst>
                <a:ext uri="{FF2B5EF4-FFF2-40B4-BE49-F238E27FC236}">
                  <a16:creationId xmlns:a16="http://schemas.microsoft.com/office/drawing/2014/main" id="{5BCABCFE-CE8F-4F7F-B886-B1BF9D5DB10F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18" name="Rechte verbindingslijn met pijl 15">
              <a:extLst>
                <a:ext uri="{FF2B5EF4-FFF2-40B4-BE49-F238E27FC236}">
                  <a16:creationId xmlns:a16="http://schemas.microsoft.com/office/drawing/2014/main" id="{98287909-C9ED-4BE1-83CF-1B67A60643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FBCC7F10-7205-4392-BAAA-64D2DA80CF92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20" name="Connector: Curved 19">
              <a:extLst>
                <a:ext uri="{FF2B5EF4-FFF2-40B4-BE49-F238E27FC236}">
                  <a16:creationId xmlns:a16="http://schemas.microsoft.com/office/drawing/2014/main" id="{09D9E556-F6DC-4D0B-A4D2-B7401A1BB820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kstvak 22">
              <a:extLst>
                <a:ext uri="{FF2B5EF4-FFF2-40B4-BE49-F238E27FC236}">
                  <a16:creationId xmlns:a16="http://schemas.microsoft.com/office/drawing/2014/main" id="{46F80D53-984E-4B6D-A06A-2FEF5FC48A21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sp>
        <p:nvSpPr>
          <p:cNvPr id="23" name="Tekstvak 22">
            <a:extLst>
              <a:ext uri="{FF2B5EF4-FFF2-40B4-BE49-F238E27FC236}">
                <a16:creationId xmlns:a16="http://schemas.microsoft.com/office/drawing/2014/main" id="{75935E53-0758-41BE-A82B-E39F69C94AF0}"/>
              </a:ext>
            </a:extLst>
          </p:cNvPr>
          <p:cNvSpPr txBox="1"/>
          <p:nvPr/>
        </p:nvSpPr>
        <p:spPr>
          <a:xfrm>
            <a:off x="7099847" y="305656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</a:p>
        </p:txBody>
      </p:sp>
      <p:cxnSp>
        <p:nvCxnSpPr>
          <p:cNvPr id="24" name="Rechte verbindingslijn met pijl 20">
            <a:extLst>
              <a:ext uri="{FF2B5EF4-FFF2-40B4-BE49-F238E27FC236}">
                <a16:creationId xmlns:a16="http://schemas.microsoft.com/office/drawing/2014/main" id="{2C1D50CA-ADB3-4468-B0AB-1D0DB249A43E}"/>
              </a:ext>
            </a:extLst>
          </p:cNvPr>
          <p:cNvCxnSpPr>
            <a:cxnSpLocks/>
          </p:cNvCxnSpPr>
          <p:nvPr/>
        </p:nvCxnSpPr>
        <p:spPr>
          <a:xfrm>
            <a:off x="7147073" y="2513055"/>
            <a:ext cx="688632" cy="474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DFA2229A-C462-4826-BEB2-02C9C3780FF3}"/>
              </a:ext>
            </a:extLst>
          </p:cNvPr>
          <p:cNvCxnSpPr>
            <a:cxnSpLocks/>
          </p:cNvCxnSpPr>
          <p:nvPr/>
        </p:nvCxnSpPr>
        <p:spPr>
          <a:xfrm rot="5400000">
            <a:off x="6471885" y="4310454"/>
            <a:ext cx="543104" cy="3"/>
          </a:xfrm>
          <a:prstGeom prst="curvedConnector3">
            <a:avLst>
              <a:gd name="adj1" fmla="val 62951"/>
            </a:avLst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46016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Ion-directiekamer</Template>
  <TotalTime>76</TotalTime>
  <Words>733</Words>
  <Application>Microsoft Office PowerPoint</Application>
  <PresentationFormat>Breedbeeld</PresentationFormat>
  <Paragraphs>152</Paragraphs>
  <Slides>19</Slides>
  <Notes>4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8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Wingdings 3</vt:lpstr>
      <vt:lpstr>HDOfficeLightV0</vt:lpstr>
      <vt:lpstr>Ion-directiekamer</vt:lpstr>
      <vt:lpstr>Cloud: parcel? Model?</vt:lpstr>
      <vt:lpstr>Content</vt:lpstr>
      <vt:lpstr>PowerPoint-presentatie</vt:lpstr>
      <vt:lpstr>PowerPoint-presentatie</vt:lpstr>
      <vt:lpstr>Dynamic entrainment</vt:lpstr>
      <vt:lpstr>Environmental profile  + assumptions</vt:lpstr>
      <vt:lpstr>No entrainment</vt:lpstr>
      <vt:lpstr>Constant entrainment μ_0=5×〖10〗^(-5)</vt:lpstr>
      <vt:lpstr>Full entrainment μ= μ_0+C_(inv,r)/R_eq </vt:lpstr>
      <vt:lpstr>Sensitive</vt:lpstr>
      <vt:lpstr>Change of μ0  to 2e-5</vt:lpstr>
      <vt:lpstr>Change initial Req</vt:lpstr>
      <vt:lpstr>Change initial Req: 5000 m</vt:lpstr>
      <vt:lpstr>Sensitivity cloud water to ice conversion</vt:lpstr>
      <vt:lpstr>Sensitivity upper air moisture</vt:lpstr>
      <vt:lpstr>Discussion</vt:lpstr>
      <vt:lpstr>Discussion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Edward</dc:creator>
  <cp:lastModifiedBy>Edward Groot</cp:lastModifiedBy>
  <cp:revision>155</cp:revision>
  <dcterms:created xsi:type="dcterms:W3CDTF">2018-10-15T18:47:26Z</dcterms:created>
  <dcterms:modified xsi:type="dcterms:W3CDTF">2018-10-26T20:18:44Z</dcterms:modified>
</cp:coreProperties>
</file>